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4" r:id="rId1"/>
  </p:sldMasterIdLst>
  <p:notesMasterIdLst>
    <p:notesMasterId r:id="rId56"/>
  </p:notesMasterIdLst>
  <p:handoutMasterIdLst>
    <p:handoutMasterId r:id="rId57"/>
  </p:handoutMasterIdLst>
  <p:sldIdLst>
    <p:sldId id="256" r:id="rId2"/>
    <p:sldId id="263" r:id="rId3"/>
    <p:sldId id="338" r:id="rId4"/>
    <p:sldId id="339" r:id="rId5"/>
    <p:sldId id="258" r:id="rId6"/>
    <p:sldId id="274" r:id="rId7"/>
    <p:sldId id="275" r:id="rId8"/>
    <p:sldId id="276" r:id="rId9"/>
    <p:sldId id="273" r:id="rId10"/>
    <p:sldId id="340" r:id="rId11"/>
    <p:sldId id="342" r:id="rId12"/>
    <p:sldId id="341" r:id="rId13"/>
    <p:sldId id="271" r:id="rId14"/>
    <p:sldId id="311" r:id="rId15"/>
    <p:sldId id="270" r:id="rId16"/>
    <p:sldId id="259" r:id="rId17"/>
    <p:sldId id="282" r:id="rId18"/>
    <p:sldId id="314" r:id="rId19"/>
    <p:sldId id="281" r:id="rId20"/>
    <p:sldId id="285" r:id="rId21"/>
    <p:sldId id="280" r:id="rId22"/>
    <p:sldId id="286" r:id="rId23"/>
    <p:sldId id="279" r:id="rId24"/>
    <p:sldId id="260" r:id="rId25"/>
    <p:sldId id="345" r:id="rId26"/>
    <p:sldId id="346" r:id="rId27"/>
    <p:sldId id="292" r:id="rId28"/>
    <p:sldId id="291" r:id="rId29"/>
    <p:sldId id="290" r:id="rId30"/>
    <p:sldId id="289" r:id="rId31"/>
    <p:sldId id="295" r:id="rId32"/>
    <p:sldId id="315" r:id="rId33"/>
    <p:sldId id="316" r:id="rId34"/>
    <p:sldId id="288" r:id="rId35"/>
    <p:sldId id="294" r:id="rId36"/>
    <p:sldId id="287" r:id="rId37"/>
    <p:sldId id="299" r:id="rId38"/>
    <p:sldId id="298" r:id="rId39"/>
    <p:sldId id="300" r:id="rId40"/>
    <p:sldId id="261" r:id="rId41"/>
    <p:sldId id="301" r:id="rId42"/>
    <p:sldId id="347" r:id="rId43"/>
    <p:sldId id="304" r:id="rId44"/>
    <p:sldId id="303" r:id="rId45"/>
    <p:sldId id="308" r:id="rId46"/>
    <p:sldId id="309" r:id="rId47"/>
    <p:sldId id="307" r:id="rId48"/>
    <p:sldId id="317" r:id="rId49"/>
    <p:sldId id="330" r:id="rId50"/>
    <p:sldId id="332" r:id="rId51"/>
    <p:sldId id="333" r:id="rId52"/>
    <p:sldId id="334" r:id="rId53"/>
    <p:sldId id="335" r:id="rId54"/>
    <p:sldId id="336" r:id="rId55"/>
  </p:sldIdLst>
  <p:sldSz cx="9144000" cy="6858000" type="screen4x3"/>
  <p:notesSz cx="6858000" cy="9144000"/>
  <p:custDataLst>
    <p:tags r:id="rId5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23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F3FFF"/>
    <a:srgbClr val="4F4FFF"/>
    <a:srgbClr val="0EA227"/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3" autoAdjust="0"/>
    <p:restoredTop sz="94660"/>
  </p:normalViewPr>
  <p:slideViewPr>
    <p:cSldViewPr>
      <p:cViewPr varScale="1">
        <p:scale>
          <a:sx n="111" d="100"/>
          <a:sy n="111" d="100"/>
        </p:scale>
        <p:origin x="240" y="108"/>
      </p:cViewPr>
      <p:guideLst>
        <p:guide orient="horz" pos="2160"/>
        <p:guide orient="horz" pos="122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55B272C-EC56-4F05-9875-39A621EEBD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0425D30-9FF2-4EEE-A83D-2E6F39E4BB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16AF1-38FD-47F5-92DF-439B24B1A3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8765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EAD5B-E36B-4F4C-B003-77D3121FE7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3693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9A571-9C58-48E8-86CE-8C15C8DC0D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882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FF5B4-2980-407C-AC08-A99444B047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643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67244-E731-42B2-B4C1-A4CEFF374C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8556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32598-67BB-4831-82BD-543795471B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424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F4285-5C33-45E0-A296-0CACB1C511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092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0C573-0272-4390-B159-0843E4C6B3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255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84A52-12C1-4EF9-BC29-7E015685DB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9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D28B2-179E-4EFD-B521-7AA121A2C7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5444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CC530-5CAB-46B5-BA6E-AB0FC84D57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059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84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366C15B-6EA8-4DBD-9CC8-947248B010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8753475" y="64008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400" smtClean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com/url?sa=i&amp;rct=j&amp;q=&amp;esrc=s&amp;frm=1&amp;source=images&amp;cd=&amp;cad=rja&amp;uact=8&amp;docid=r0x0RDin66kJBM&amp;tbnid=9RRr1-5jN3BG0M:&amp;ved=0CAUQjRw&amp;url=http://www.monroecc.edu/depts/pstc/backup/paraohdc.htm&amp;ei=4L0YU_P7LoqMyQGD5ICgCA&amp;psig=AFQjCNFIX52vEod8KQoonJg-KvsRLImHLg&amp;ust=139421676216260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google.com/url?sa=i&amp;rct=j&amp;q=&amp;esrc=s&amp;frm=1&amp;source=images&amp;cd=&amp;cad=rja&amp;uact=8&amp;docid=7b6V5Bt8NKJWhM&amp;tbnid=6FDq-4m0EsqY1M:&amp;ved=0CAUQjRw&amp;url=http://en.wikipedia.org/wiki/DNA&amp;ei=970YU87BA6nXygHx3IHICA&amp;psig=AFQjCNGdu1pow4OJt4RV_cRFneaX4KHWTg&amp;ust=1394216818890492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frm=1&amp;source=images&amp;cd=&amp;cad=rja&amp;uact=8&amp;docid=ZOs1u_zLoIIMGM&amp;tbnid=SFlCjzQuDy4w1M:&amp;ved=0CAUQjRw&amp;url=http://bio1100.nicerweb.com/johnson-errata.html&amp;ei=Sr4YU7enOILcyQG6p4CYCw&amp;psig=AFQjCNEy9mq__6p8KXV7hoKJMc3hVUIYYw&amp;ust=1394216882157452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frm=1&amp;source=images&amp;cd=&amp;cad=rja&amp;uact=8&amp;docid=ZOs1u_zLoIIMGM&amp;tbnid=SFlCjzQuDy4w1M:&amp;ved=0CAUQjRw&amp;url=http://bio1100.nicerweb.com/johnson-errata.html&amp;ei=Sr4YU7enOILcyQG6p4CYCw&amp;psig=AFQjCNEy9mq__6p8KXV7hoKJMc3hVUIYYw&amp;ust=1394216882157452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google.com/url?sa=i&amp;rct=j&amp;q=&amp;esrc=s&amp;frm=1&amp;source=images&amp;cd=&amp;cad=rja&amp;uact=8&amp;docid=9Ij7bGtS-g2fuM&amp;tbnid=TomjqrKg5Q27jM:&amp;ved=0CAYQjRw&amp;url=http://eureka.mpronovost.ep.profweb.qc.ca/index.php/Question_16_:_Pourquoi_les_appelle-t-on_des_hexoses?&amp;ei=Q5MoU5naGIL5rQHnsIHQBg&amp;bvm=bv.62922401,d.aWc&amp;psig=AFQjCNHxiaLmB5htsBQgBM_F7VAmxbXDDQ&amp;ust=139525440864382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" y="76200"/>
            <a:ext cx="8820150" cy="1311275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altLang="en-US" sz="4000" smtClean="0">
                <a:solidFill>
                  <a:srgbClr val="3F3FFF"/>
                </a:solidFill>
              </a:rPr>
              <a:t>The Chemical Building</a:t>
            </a:r>
            <a:br>
              <a:rPr lang="en-US" altLang="en-US" sz="4000" smtClean="0">
                <a:solidFill>
                  <a:srgbClr val="3F3FFF"/>
                </a:solidFill>
              </a:rPr>
            </a:br>
            <a:r>
              <a:rPr lang="en-US" altLang="en-US" sz="4000" smtClean="0">
                <a:solidFill>
                  <a:srgbClr val="3F3FFF"/>
                </a:solidFill>
              </a:rPr>
              <a:t>Blocks of Life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371600"/>
            <a:ext cx="6400800" cy="609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Chapter 5</a:t>
            </a:r>
          </a:p>
        </p:txBody>
      </p:sp>
      <p:pic>
        <p:nvPicPr>
          <p:cNvPr id="4100" name="Picture 7" descr="rav65819_CO_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1993900"/>
            <a:ext cx="3236913" cy="477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135"/>
            <a:ext cx="4495800" cy="59459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Polysaccharides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92644" y="1560731"/>
            <a:ext cx="4040188" cy="498475"/>
          </a:xfrm>
        </p:spPr>
        <p:txBody>
          <a:bodyPr/>
          <a:lstStyle/>
          <a:p>
            <a:r>
              <a:rPr lang="en-US" dirty="0" smtClean="0"/>
              <a:t>Energy Storage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22903" y="2057400"/>
            <a:ext cx="43434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Polysaccharides = short term energy storage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Plants: amylose (starch)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Animals: glycogen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Structural Support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495800" y="2174874"/>
            <a:ext cx="4490103" cy="4378325"/>
          </a:xfrm>
        </p:spPr>
        <p:txBody>
          <a:bodyPr>
            <a:noAutofit/>
          </a:bodyPr>
          <a:lstStyle/>
          <a:p>
            <a:r>
              <a:rPr lang="en-US" sz="2100" dirty="0" smtClean="0">
                <a:solidFill>
                  <a:srgbClr val="7030A0"/>
                </a:solidFill>
              </a:rPr>
              <a:t>Cellulose is major component of plant-like cell walls</a:t>
            </a:r>
          </a:p>
          <a:p>
            <a:endParaRPr lang="en-US" sz="2100" dirty="0" smtClean="0">
              <a:solidFill>
                <a:srgbClr val="7030A0"/>
              </a:solidFill>
            </a:endParaRPr>
          </a:p>
          <a:p>
            <a:endParaRPr lang="en-US" sz="2100" dirty="0" smtClean="0">
              <a:solidFill>
                <a:srgbClr val="7030A0"/>
              </a:solidFill>
            </a:endParaRPr>
          </a:p>
          <a:p>
            <a:endParaRPr lang="en-US" sz="2100" dirty="0" smtClean="0">
              <a:solidFill>
                <a:srgbClr val="7030A0"/>
              </a:solidFill>
            </a:endParaRPr>
          </a:p>
          <a:p>
            <a:endParaRPr lang="en-US" sz="2100" dirty="0" smtClean="0">
              <a:solidFill>
                <a:srgbClr val="7030A0"/>
              </a:solidFill>
            </a:endParaRPr>
          </a:p>
          <a:p>
            <a:r>
              <a:rPr lang="en-US" sz="2100" dirty="0" smtClean="0">
                <a:solidFill>
                  <a:srgbClr val="7030A0"/>
                </a:solidFill>
              </a:rPr>
              <a:t>The difference between starch and cellulose is in the linkages between glucose units</a:t>
            </a:r>
          </a:p>
          <a:p>
            <a:r>
              <a:rPr lang="en-US" sz="2100" dirty="0" smtClean="0">
                <a:solidFill>
                  <a:srgbClr val="7030A0"/>
                </a:solidFill>
              </a:rPr>
              <a:t>Starch = alpha linked </a:t>
            </a:r>
          </a:p>
          <a:p>
            <a:r>
              <a:rPr lang="en-US" sz="2100" dirty="0" smtClean="0">
                <a:solidFill>
                  <a:srgbClr val="7030A0"/>
                </a:solidFill>
              </a:rPr>
              <a:t>Cellulose = beta linked</a:t>
            </a:r>
          </a:p>
          <a:p>
            <a:r>
              <a:rPr lang="en-US" altLang="en-US" sz="2100" dirty="0">
                <a:solidFill>
                  <a:srgbClr val="7030A0"/>
                </a:solidFill>
              </a:rPr>
              <a:t>animals use </a:t>
            </a:r>
            <a:r>
              <a:rPr lang="en-US" altLang="en-US" sz="2100" dirty="0" smtClean="0">
                <a:solidFill>
                  <a:srgbClr val="7030A0"/>
                </a:solidFill>
              </a:rPr>
              <a:t>chitin</a:t>
            </a:r>
            <a:endParaRPr lang="en-US" altLang="en-US" sz="21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903" y="9144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Massive polymers of sugars are called "polysaccharides"</a:t>
            </a:r>
          </a:p>
          <a:p>
            <a:r>
              <a:rPr lang="en-US" dirty="0" smtClean="0"/>
              <a:t>Glucose polymers have two main functions in organisms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35" y="3390208"/>
            <a:ext cx="3048001" cy="1282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0"/>
            <a:ext cx="3124200" cy="13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" r="1478" b="66059"/>
          <a:stretch/>
        </p:blipFill>
        <p:spPr bwMode="auto">
          <a:xfrm>
            <a:off x="4607251" y="3110078"/>
            <a:ext cx="4267200" cy="1166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62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Carbohydrates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Chitin = a modified polysaccharide</a:t>
            </a:r>
          </a:p>
          <a:p>
            <a:pPr lvl="1"/>
            <a:r>
              <a:rPr lang="en-US" dirty="0" smtClean="0"/>
              <a:t>Used in fungi cell walls, arthropod exoskeletons, and dissolving stitches!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Peptidoglycan = another modified polysaccharide</a:t>
            </a:r>
            <a:endParaRPr lang="en-US" dirty="0"/>
          </a:p>
          <a:p>
            <a:pPr lvl="1"/>
            <a:r>
              <a:rPr lang="en-US" dirty="0" smtClean="0"/>
              <a:t> Used in bacterial cell walls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8" t="4088" r="24417" b="61707"/>
          <a:stretch/>
        </p:blipFill>
        <p:spPr bwMode="auto">
          <a:xfrm>
            <a:off x="152400" y="2819401"/>
            <a:ext cx="2190651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0879"/>
          <a:stretch/>
        </p:blipFill>
        <p:spPr bwMode="auto">
          <a:xfrm>
            <a:off x="5715000" y="5486400"/>
            <a:ext cx="2819400" cy="112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3" t="3044" r="56752" b="58632"/>
          <a:stretch/>
        </p:blipFill>
        <p:spPr bwMode="auto">
          <a:xfrm>
            <a:off x="2743200" y="2784895"/>
            <a:ext cx="146916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" t="2538" r="81755" b="53267"/>
          <a:stretch/>
        </p:blipFill>
        <p:spPr bwMode="auto">
          <a:xfrm>
            <a:off x="4812693" y="2644802"/>
            <a:ext cx="1606609" cy="2108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rav65819_03_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996" y="2895600"/>
            <a:ext cx="2239536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73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3429000" cy="116205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Problem with </a:t>
            </a:r>
            <a:r>
              <a:rPr lang="en-US" sz="3600" dirty="0" err="1" smtClean="0">
                <a:solidFill>
                  <a:srgbClr val="00B050"/>
                </a:solidFill>
              </a:rPr>
              <a:t>Herbivory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1"/>
            <a:ext cx="4648200" cy="33845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Herbivores need to digest cellulose</a:t>
            </a:r>
          </a:p>
          <a:p>
            <a:r>
              <a:rPr lang="en-US" sz="2800" dirty="0" smtClean="0"/>
              <a:t>Animals lack the enzymes necessary to break beta linkages</a:t>
            </a:r>
          </a:p>
          <a:p>
            <a:r>
              <a:rPr lang="en-US" sz="2800" dirty="0" smtClean="0"/>
              <a:t>Several strategies are employed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470818"/>
            <a:ext cx="4114800" cy="4373563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Termites</a:t>
            </a:r>
          </a:p>
          <a:p>
            <a:r>
              <a:rPr lang="en-US" sz="1800" dirty="0" smtClean="0"/>
              <a:t>Have a symbiotic relationship with a </a:t>
            </a:r>
            <a:r>
              <a:rPr lang="en-US" sz="1800" dirty="0" err="1" smtClean="0"/>
              <a:t>protist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In exchange for a place to live (the termite gut), the </a:t>
            </a:r>
            <a:r>
              <a:rPr lang="en-US" sz="1800" dirty="0" err="1" smtClean="0"/>
              <a:t>protist</a:t>
            </a:r>
            <a:r>
              <a:rPr lang="en-US" sz="1800" dirty="0" smtClean="0"/>
              <a:t> does the cellulose digestion</a:t>
            </a:r>
          </a:p>
          <a:p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Ruminants (Cows)</a:t>
            </a:r>
          </a:p>
          <a:p>
            <a:r>
              <a:rPr lang="en-US" sz="1800" dirty="0" smtClean="0"/>
              <a:t>vastly expanded upper GI tract.  The action of bacteria, and continual regurgitation and chewing of "cud" leads to the digestion of cellulose</a:t>
            </a:r>
          </a:p>
          <a:p>
            <a:r>
              <a:rPr lang="en-US" sz="1800" dirty="0" err="1" smtClean="0">
                <a:solidFill>
                  <a:srgbClr val="7030A0"/>
                </a:solidFill>
              </a:rPr>
              <a:t>Caecophores</a:t>
            </a:r>
            <a:r>
              <a:rPr lang="en-US" sz="1800" dirty="0" smtClean="0"/>
              <a:t> like bunnies have an expanded lower GI tract.  Food can not be regurgitated, but there is still a way to put partially digested cellulose back in to the animal...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10000"/>
            <a:ext cx="2633006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105400"/>
            <a:ext cx="2457450" cy="1580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57600"/>
            <a:ext cx="1208131" cy="194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55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F52CA1-EE73-494F-BCDA-14308118D0C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F3FFF"/>
                </a:solidFill>
              </a:rPr>
              <a:t>Carbohydrates</a:t>
            </a:r>
          </a:p>
        </p:txBody>
      </p:sp>
      <p:pic>
        <p:nvPicPr>
          <p:cNvPr id="19460" name="Picture 6" descr="rav65819_03_0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1417638"/>
            <a:ext cx="67183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AB7DDF-BBBE-4F2D-8EC1-C187166CAA5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97626" y="152400"/>
            <a:ext cx="8229600" cy="91414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3F3FFF"/>
                </a:solidFill>
              </a:rPr>
              <a:t>Carbohydrates</a:t>
            </a:r>
          </a:p>
        </p:txBody>
      </p:sp>
      <p:pic>
        <p:nvPicPr>
          <p:cNvPr id="20484" name="Picture 5" descr="rav65819_03_09b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779" y="1237211"/>
            <a:ext cx="3920841" cy="249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rav65819_03_09b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76" y="1219200"/>
            <a:ext cx="3717224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rav65819_03_09c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20" y="4125359"/>
            <a:ext cx="3457936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rav65819_03_09c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26758"/>
            <a:ext cx="3393359" cy="214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717BEE-C9D9-4E39-9B7C-0724D2E893E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F3FFF"/>
                </a:solidFill>
              </a:rPr>
              <a:t>Carbohydrates</a:t>
            </a:r>
          </a:p>
        </p:txBody>
      </p:sp>
      <p:pic>
        <p:nvPicPr>
          <p:cNvPr id="22532" name="Picture 7" descr="rav65819_03_1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" y="1600200"/>
            <a:ext cx="8823325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rav65819_03_10b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518" y="4329112"/>
            <a:ext cx="5032375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rav65819_03_10b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30" y="4322762"/>
            <a:ext cx="3886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12C39E-42E2-4CC3-8618-E1E43971884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3F3FFF"/>
                </a:solidFill>
              </a:rPr>
              <a:t>Nucleic Acids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4983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/>
              <a:t>Two types: DNA and RNA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Functions: specialized for the storage, transmission, and use of genetic information</a:t>
            </a:r>
          </a:p>
          <a:p>
            <a:pPr eaLnBrk="1" hangingPunct="1">
              <a:buFontTx/>
              <a:buNone/>
            </a:pPr>
            <a:endParaRPr lang="en-US" altLang="en-US" sz="1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>
                <a:solidFill>
                  <a:srgbClr val="00B050"/>
                </a:solidFill>
              </a:rPr>
              <a:t>Monomer = nucleotide</a:t>
            </a:r>
            <a:endParaRPr lang="en-US" altLang="en-US" b="1" dirty="0">
              <a:solidFill>
                <a:srgbClr val="00B05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B050"/>
                </a:solidFill>
              </a:rPr>
              <a:t>sugar </a:t>
            </a:r>
            <a:r>
              <a:rPr lang="en-US" altLang="en-US" dirty="0">
                <a:solidFill>
                  <a:srgbClr val="00B050"/>
                </a:solidFill>
              </a:rPr>
              <a:t>+ phosphate + nitrogenous base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B050"/>
                </a:solidFill>
              </a:rPr>
              <a:t>sugar is </a:t>
            </a:r>
            <a:r>
              <a:rPr lang="en-US" altLang="en-US" b="1" dirty="0">
                <a:solidFill>
                  <a:srgbClr val="FF0000"/>
                </a:solidFill>
              </a:rPr>
              <a:t>deoxyribose</a:t>
            </a:r>
            <a:r>
              <a:rPr lang="en-US" altLang="en-US" b="1" dirty="0">
                <a:solidFill>
                  <a:srgbClr val="00B050"/>
                </a:solidFill>
              </a:rPr>
              <a:t> </a:t>
            </a:r>
            <a:r>
              <a:rPr lang="en-US" altLang="en-US" dirty="0">
                <a:solidFill>
                  <a:srgbClr val="00B050"/>
                </a:solidFill>
              </a:rPr>
              <a:t>in DNA or </a:t>
            </a:r>
            <a:r>
              <a:rPr lang="en-US" altLang="en-US" b="1" dirty="0">
                <a:solidFill>
                  <a:srgbClr val="FF0000"/>
                </a:solidFill>
              </a:rPr>
              <a:t>ribose</a:t>
            </a:r>
            <a:r>
              <a:rPr lang="en-US" altLang="en-US" dirty="0">
                <a:solidFill>
                  <a:srgbClr val="00B050"/>
                </a:solidFill>
              </a:rPr>
              <a:t> in RNA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B050"/>
                </a:solidFill>
              </a:rPr>
              <a:t>Nitrogenous bases include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B050"/>
                </a:solidFill>
              </a:rPr>
              <a:t>purines: adenine and guanine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B050"/>
                </a:solidFill>
              </a:rPr>
              <a:t>pyrimidines: thymine, cytosine, </a:t>
            </a:r>
            <a:r>
              <a:rPr lang="en-US" altLang="en-US" dirty="0" smtClean="0">
                <a:solidFill>
                  <a:srgbClr val="00B050"/>
                </a:solidFill>
              </a:rPr>
              <a:t>uracil</a:t>
            </a:r>
            <a:endParaRPr lang="en-US" alt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FA2751-7927-4F72-8024-1191EC01F80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F3FFF"/>
                </a:solidFill>
              </a:rPr>
              <a:t>Nucleic Acids</a:t>
            </a:r>
          </a:p>
        </p:txBody>
      </p:sp>
      <p:pic>
        <p:nvPicPr>
          <p:cNvPr id="27652" name="Picture 6" descr="rav65819_03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6816"/>
            <a:ext cx="3859292" cy="379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av65819_03_1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173" y="1263565"/>
            <a:ext cx="3639608" cy="414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75A39D-AFD2-489C-B62B-97B31C33648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F3FFF"/>
                </a:solidFill>
              </a:rPr>
              <a:t>Nucleic Acids</a:t>
            </a:r>
          </a:p>
        </p:txBody>
      </p:sp>
      <p:pic>
        <p:nvPicPr>
          <p:cNvPr id="29700" name="Picture 4" descr="rav65819_03_14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335088"/>
            <a:ext cx="79470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1C8823-57A1-43C1-9B87-18EA9717989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8862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3F3FFF"/>
                </a:solidFill>
              </a:rPr>
              <a:t>Nucleic Acids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/>
              <a:t>DNA</a:t>
            </a:r>
          </a:p>
          <a:p>
            <a:pPr eaLnBrk="1" hangingPunct="1"/>
            <a:r>
              <a:rPr lang="en-US" altLang="en-US" dirty="0" smtClean="0"/>
              <a:t>nucleotides connected by </a:t>
            </a:r>
            <a:r>
              <a:rPr lang="en-US" altLang="en-US" b="1" dirty="0" smtClean="0">
                <a:solidFill>
                  <a:srgbClr val="FF0000"/>
                </a:solidFill>
              </a:rPr>
              <a:t>phosphodiester bonds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</a:rPr>
              <a:t>double helix</a:t>
            </a:r>
            <a:r>
              <a:rPr lang="en-US" altLang="en-US" dirty="0" smtClean="0"/>
              <a:t>: 2 polynucleotide strands connected by hydrogen bonds</a:t>
            </a:r>
          </a:p>
          <a:p>
            <a:pPr eaLnBrk="1" hangingPunct="1"/>
            <a:r>
              <a:rPr lang="en-US" altLang="en-US" dirty="0" smtClean="0"/>
              <a:t>polynucleotide strands are </a:t>
            </a:r>
            <a:r>
              <a:rPr lang="en-US" altLang="en-US" b="1" dirty="0" smtClean="0">
                <a:solidFill>
                  <a:srgbClr val="FF0000"/>
                </a:solidFill>
              </a:rPr>
              <a:t>complementary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dirty="0" smtClean="0"/>
              <a:t>genetic information is carried in the sequence of nucleotides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317DF1-DF86-4858-A072-064A198AD5C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7912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3F3FFF"/>
                </a:solidFill>
              </a:rPr>
              <a:t>Biological Molecules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915400" cy="4906963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"macro“ = big 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Made of few, common atoms</a:t>
            </a:r>
          </a:p>
          <a:p>
            <a:r>
              <a:rPr lang="en-US" dirty="0">
                <a:latin typeface="Calibri" panose="020F0502020204030204" pitchFamily="34" charset="0"/>
              </a:rPr>
              <a:t>Accomplish all life functions</a:t>
            </a:r>
          </a:p>
          <a:p>
            <a:r>
              <a:rPr lang="en-US" altLang="en-US" dirty="0" smtClean="0"/>
              <a:t>typically large molecules constructed from smaller subunits</a:t>
            </a:r>
            <a:endParaRPr lang="en-US" altLang="en-US" dirty="0"/>
          </a:p>
          <a:p>
            <a:r>
              <a:rPr lang="en-US" altLang="en-US" dirty="0" smtClean="0">
                <a:solidFill>
                  <a:srgbClr val="FF0000"/>
                </a:solidFill>
              </a:rPr>
              <a:t>Monomer</a:t>
            </a:r>
            <a:r>
              <a:rPr lang="en-US" altLang="en-US" dirty="0" smtClean="0"/>
              <a:t>:</a:t>
            </a:r>
            <a:r>
              <a:rPr lang="en-US" altLang="en-US" dirty="0" smtClean="0">
                <a:solidFill>
                  <a:srgbClr val="FFFF00"/>
                </a:solidFill>
              </a:rPr>
              <a:t> </a:t>
            </a:r>
            <a:r>
              <a:rPr lang="en-US" altLang="en-US" dirty="0" smtClean="0"/>
              <a:t>single subunit</a:t>
            </a:r>
          </a:p>
          <a:p>
            <a:pPr lvl="1"/>
            <a:r>
              <a:rPr lang="en-US" altLang="en-US" dirty="0" smtClean="0"/>
              <a:t>(mono = 1; -</a:t>
            </a:r>
            <a:r>
              <a:rPr lang="en-US" altLang="en-US" dirty="0" err="1" smtClean="0"/>
              <a:t>mer</a:t>
            </a:r>
            <a:r>
              <a:rPr lang="en-US" altLang="en-US" dirty="0" smtClean="0"/>
              <a:t> = unit)</a:t>
            </a:r>
          </a:p>
          <a:p>
            <a:r>
              <a:rPr lang="en-US" altLang="en-US" dirty="0" smtClean="0">
                <a:solidFill>
                  <a:srgbClr val="FF0000"/>
                </a:solidFill>
              </a:rPr>
              <a:t>Polymer</a:t>
            </a:r>
            <a:r>
              <a:rPr lang="en-US" altLang="en-US" dirty="0" smtClean="0"/>
              <a:t>: many units</a:t>
            </a:r>
          </a:p>
          <a:p>
            <a:pPr lvl="1"/>
            <a:r>
              <a:rPr lang="en-US" altLang="en-US" dirty="0" smtClean="0"/>
              <a:t>(poly = many)</a:t>
            </a:r>
          </a:p>
        </p:txBody>
      </p:sp>
      <p:pic>
        <p:nvPicPr>
          <p:cNvPr id="5" name="Picture 2" descr="http://www.monroecc.edu/depts/pstc/backup/heme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0"/>
            <a:ext cx="2575666" cy="278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upload.wikimedia.org/wikipedia/commons/b/b1/A-DNA,_B-DNA_and_Z-DNA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208" y="683933"/>
            <a:ext cx="3054312" cy="199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C3B106-E11A-43C1-88D6-DD08F185436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F3FFF"/>
                </a:solidFill>
              </a:rPr>
              <a:t>Nucleic Acids</a:t>
            </a:r>
          </a:p>
        </p:txBody>
      </p:sp>
      <p:pic>
        <p:nvPicPr>
          <p:cNvPr id="31748" name="Picture 5" descr="rav65819_03_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228725"/>
            <a:ext cx="4968875" cy="552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FAD4CB-23A6-403A-88BF-71655ADB6AE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F3FFF"/>
                </a:solidFill>
              </a:rPr>
              <a:t>Nucleic Acids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/>
              <a:t>RNA</a:t>
            </a:r>
          </a:p>
          <a:p>
            <a:pPr eaLnBrk="1" hangingPunct="1"/>
            <a:r>
              <a:rPr lang="en-US" altLang="en-US" dirty="0" smtClean="0"/>
              <a:t>contains ribose instead of deoxyribose</a:t>
            </a:r>
          </a:p>
          <a:p>
            <a:pPr eaLnBrk="1" hangingPunct="1"/>
            <a:r>
              <a:rPr lang="en-US" altLang="en-US" dirty="0" smtClean="0"/>
              <a:t>contains uracil instead of thymine</a:t>
            </a:r>
          </a:p>
          <a:p>
            <a:pPr eaLnBrk="1" hangingPunct="1"/>
            <a:r>
              <a:rPr lang="en-US" altLang="en-US" dirty="0" smtClean="0"/>
              <a:t>single polynucleotide strand</a:t>
            </a:r>
          </a:p>
          <a:p>
            <a:pPr eaLnBrk="1" hangingPunct="1"/>
            <a:r>
              <a:rPr lang="en-US" altLang="en-US" dirty="0" smtClean="0"/>
              <a:t>functions:</a:t>
            </a:r>
          </a:p>
          <a:p>
            <a:pPr lvl="1" eaLnBrk="1" hangingPunct="1"/>
            <a:r>
              <a:rPr lang="en-US" altLang="en-US" dirty="0" smtClean="0"/>
              <a:t>read the genetic information in DNA</a:t>
            </a:r>
          </a:p>
          <a:p>
            <a:pPr lvl="1" eaLnBrk="1" hangingPunct="1"/>
            <a:r>
              <a:rPr lang="en-US" altLang="en-US" dirty="0" smtClean="0"/>
              <a:t>direct the synthesis of proteins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87CE60-4372-40F1-84E5-BC41FEE9F50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F3FFF"/>
                </a:solidFill>
              </a:rPr>
              <a:t>Nucleic Acids</a:t>
            </a:r>
          </a:p>
        </p:txBody>
      </p:sp>
      <p:pic>
        <p:nvPicPr>
          <p:cNvPr id="33796" name="Picture 6" descr="rav65819_03_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222375"/>
            <a:ext cx="402272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6871FB-A253-444D-B79F-F59A5B995E6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F3FFF"/>
                </a:solidFill>
              </a:rPr>
              <a:t>Nucleic Acids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/>
              <a:t>Other nucleotides</a:t>
            </a:r>
          </a:p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</a:rPr>
              <a:t>ATP</a:t>
            </a:r>
            <a:r>
              <a:rPr lang="en-US" altLang="en-US" dirty="0" smtClean="0"/>
              <a:t>: adenosine triphosphate</a:t>
            </a:r>
          </a:p>
          <a:p>
            <a:pPr lvl="1" eaLnBrk="1" hangingPunct="1"/>
            <a:r>
              <a:rPr lang="en-US" altLang="en-US" dirty="0" smtClean="0"/>
              <a:t>primary energy currency of the cell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</a:rPr>
              <a:t>NAD</a:t>
            </a:r>
            <a:r>
              <a:rPr lang="en-US" altLang="en-US" b="1" baseline="30000" dirty="0" smtClean="0">
                <a:solidFill>
                  <a:srgbClr val="FF0000"/>
                </a:solidFill>
              </a:rPr>
              <a:t>+</a:t>
            </a:r>
            <a:r>
              <a:rPr lang="en-US" altLang="en-US" dirty="0" smtClean="0"/>
              <a:t> and </a:t>
            </a:r>
            <a:r>
              <a:rPr lang="en-US" altLang="en-US" b="1" dirty="0" smtClean="0">
                <a:solidFill>
                  <a:srgbClr val="FF0000"/>
                </a:solidFill>
              </a:rPr>
              <a:t>FAD</a:t>
            </a:r>
            <a:r>
              <a:rPr lang="en-US" altLang="en-US" dirty="0" smtClean="0"/>
              <a:t>: electron carriers for many cellular reactions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31E7C4-6510-4854-AACB-72FDF4B6C10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F3FFF"/>
                </a:solidFill>
              </a:rPr>
              <a:t>Proteins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Protein functions include: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	1. enzyme catalysts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	2. defense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	3. transport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	4. support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	5. motion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	6. regulation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	7. storage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209037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56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4" y="1219200"/>
            <a:ext cx="8479732" cy="511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81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C106B3-3B41-4F39-853D-8E403A7B9E8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F3FFF"/>
                </a:solidFill>
              </a:rPr>
              <a:t>Proteins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/>
              <a:t>Proteins are polymers of amino acids. </a:t>
            </a:r>
          </a:p>
          <a:p>
            <a:pPr eaLnBrk="1" hangingPunct="1"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</a:rPr>
              <a:t>Amino acids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lvl="1" eaLnBrk="1" hangingPunct="1"/>
            <a:r>
              <a:rPr lang="en-US" altLang="en-US" dirty="0" smtClean="0"/>
              <a:t>	20 different amino acids</a:t>
            </a:r>
          </a:p>
          <a:p>
            <a:pPr lvl="1" eaLnBrk="1" hangingPunct="1"/>
            <a:r>
              <a:rPr lang="en-US" altLang="en-US" dirty="0" smtClean="0"/>
              <a:t>	joined by dehydration synthesis</a:t>
            </a:r>
          </a:p>
          <a:p>
            <a:pPr lvl="1" eaLnBrk="1" hangingPunct="1"/>
            <a:r>
              <a:rPr lang="en-US" altLang="en-US" dirty="0" smtClean="0"/>
              <a:t>	</a:t>
            </a:r>
            <a:r>
              <a:rPr lang="en-US" altLang="en-US" b="1" dirty="0" smtClean="0">
                <a:solidFill>
                  <a:srgbClr val="FF0000"/>
                </a:solidFill>
              </a:rPr>
              <a:t>peptide bonds</a:t>
            </a:r>
            <a:r>
              <a:rPr lang="en-US" altLang="en-US" dirty="0" smtClean="0"/>
              <a:t> form between adjacent amino acids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0D7571-5CD3-4239-9925-FE73E8E0D91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dirty="0"/>
              <a:t>Amino acid </a:t>
            </a:r>
            <a:r>
              <a:rPr lang="en-US" altLang="en-US" dirty="0" smtClean="0"/>
              <a:t>structure</a:t>
            </a:r>
            <a:endParaRPr lang="en-US" altLang="en-US" dirty="0" smtClean="0">
              <a:solidFill>
                <a:srgbClr val="3F3FFF"/>
              </a:solidFill>
            </a:endParaRP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1" y="1219200"/>
            <a:ext cx="8893232" cy="4906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central carbon atom surrounded by</a:t>
            </a:r>
          </a:p>
          <a:p>
            <a:pPr lvl="1" eaLnBrk="1" hangingPunct="1"/>
            <a:r>
              <a:rPr lang="en-US" altLang="en-US" dirty="0" smtClean="0"/>
              <a:t>amino group</a:t>
            </a:r>
          </a:p>
          <a:p>
            <a:pPr lvl="1" eaLnBrk="1" hangingPunct="1"/>
            <a:r>
              <a:rPr lang="en-US" altLang="en-US" dirty="0" smtClean="0"/>
              <a:t>carboxyl group</a:t>
            </a:r>
          </a:p>
          <a:p>
            <a:pPr lvl="1" eaLnBrk="1" hangingPunct="1"/>
            <a:r>
              <a:rPr lang="en-US" altLang="en-US" dirty="0" smtClean="0"/>
              <a:t>single hydrogen		</a:t>
            </a:r>
          </a:p>
          <a:p>
            <a:pPr lvl="1" eaLnBrk="1" hangingPunct="1"/>
            <a:r>
              <a:rPr lang="en-US" altLang="en-US" dirty="0" smtClean="0"/>
              <a:t>variable </a:t>
            </a:r>
            <a:r>
              <a:rPr lang="en-US" altLang="en-US" b="1" dirty="0" smtClean="0">
                <a:solidFill>
                  <a:srgbClr val="FF0000"/>
                </a:solidFill>
              </a:rPr>
              <a:t>R group</a:t>
            </a:r>
            <a:endParaRPr lang="en-US" altLang="en-US" dirty="0" smtClean="0">
              <a:solidFill>
                <a:srgbClr val="FF0000"/>
              </a:solidFill>
            </a:endParaRPr>
          </a:p>
        </p:txBody>
      </p:sp>
      <p:pic>
        <p:nvPicPr>
          <p:cNvPr id="38917" name="Picture 9" descr="rav65819_03_01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531" y="1981200"/>
            <a:ext cx="44196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rav65819_03_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18" y="3489218"/>
            <a:ext cx="4502150" cy="33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D64779-B613-4FCB-B728-E36301585EF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F3FFF"/>
                </a:solidFill>
              </a:rPr>
              <a:t>Proteins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The structure of the R group dictates the chemical properties of the amino acid.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Amino acids can be classified as: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	1. nonpolar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	2. polar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	3. charged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	4. aromatic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	5. special function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Dehydration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892822" cy="51054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dehydration synthesis</a:t>
            </a:r>
            <a:r>
              <a:rPr lang="en-US" altLang="en-US" dirty="0" smtClean="0"/>
              <a:t>: formation of large molecules by the removal of water</a:t>
            </a:r>
          </a:p>
          <a:p>
            <a:pPr lvl="1" eaLnBrk="1" hangingPunct="1"/>
            <a:r>
              <a:rPr lang="en-US" dirty="0" smtClean="0"/>
              <a:t>Water is produced!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Builds complexity ("anabolic")</a:t>
            </a:r>
          </a:p>
          <a:p>
            <a:r>
              <a:rPr lang="en-US" dirty="0" smtClean="0"/>
              <a:t>Requires energy ("endothermic") &amp; </a:t>
            </a:r>
            <a:r>
              <a:rPr lang="en-US" dirty="0" smtClean="0"/>
              <a:t>enzymes</a:t>
            </a:r>
            <a:endParaRPr lang="en-US" dirty="0"/>
          </a:p>
        </p:txBody>
      </p:sp>
      <p:pic>
        <p:nvPicPr>
          <p:cNvPr id="2050" name="Picture 2" descr="http://bio1100.nicerweb.com/Locked/media/ch03/03_03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248400" y="2514600"/>
            <a:ext cx="272062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73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155C91-F41A-424F-96BE-ACD682484C2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F3FFF"/>
                </a:solidFill>
              </a:rPr>
              <a:t>Proteins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The shape of a protein determines its function.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-primary structure – sequence of amino acids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-secondary structure – interaction of groups in the peptide backbone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	-</a:t>
            </a:r>
            <a:r>
              <a:rPr lang="en-US" altLang="en-US" b="1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altLang="en-US" b="1" smtClean="0">
                <a:solidFill>
                  <a:srgbClr val="FF0000"/>
                </a:solidFill>
              </a:rPr>
              <a:t> helix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	-</a:t>
            </a:r>
            <a:r>
              <a:rPr lang="en-US" altLang="en-US" b="1" smtClean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altLang="en-US" b="1" smtClean="0">
                <a:solidFill>
                  <a:srgbClr val="FF0000"/>
                </a:solidFill>
              </a:rPr>
              <a:t> sheet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8AC264-C05E-4E10-A1A4-2B184A0825C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F3FFF"/>
                </a:solidFill>
              </a:rPr>
              <a:t>Proteins</a:t>
            </a:r>
          </a:p>
        </p:txBody>
      </p:sp>
      <p:pic>
        <p:nvPicPr>
          <p:cNvPr id="41988" name="Picture 5" descr="rav65819_03_2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924050"/>
            <a:ext cx="4038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6" descr="rav65819_03_2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5" y="1924050"/>
            <a:ext cx="3967163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2C4B85-2B8F-45F5-BD37-D33703BB97E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F3FFF"/>
                </a:solidFill>
              </a:rPr>
              <a:t>Proteins</a:t>
            </a:r>
          </a:p>
        </p:txBody>
      </p:sp>
      <p:pic>
        <p:nvPicPr>
          <p:cNvPr id="43012" name="Picture 5" descr="rav65819_03_21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1941513"/>
            <a:ext cx="4029075" cy="431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6" descr="rav65819_03_21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928813"/>
            <a:ext cx="4062412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F70A18-77B1-4DBC-8A9C-EBC601D687B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F3FFF"/>
                </a:solidFill>
              </a:rPr>
              <a:t>Proteins</a:t>
            </a:r>
          </a:p>
        </p:txBody>
      </p:sp>
      <p:pic>
        <p:nvPicPr>
          <p:cNvPr id="44036" name="Picture 5" descr="rav65819_03_21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8" y="1450975"/>
            <a:ext cx="5964237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23CE6D-CC8A-4040-A6EE-BE2E4CD06B3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F3FFF"/>
                </a:solidFill>
              </a:rPr>
              <a:t>Proteins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86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/>
              <a:t>Protein structure (continued)</a:t>
            </a:r>
          </a:p>
          <a:p>
            <a:pPr eaLnBrk="1" hangingPunct="1"/>
            <a:r>
              <a:rPr lang="en-US" altLang="en-US" dirty="0"/>
              <a:t>t</a:t>
            </a:r>
            <a:r>
              <a:rPr lang="en-US" altLang="en-US" dirty="0" smtClean="0"/>
              <a:t>ertiary structure – folded shape of the polypeptide chain</a:t>
            </a:r>
          </a:p>
          <a:p>
            <a:pPr eaLnBrk="1" hangingPunct="1"/>
            <a:r>
              <a:rPr lang="en-US" altLang="en-US" dirty="0" smtClean="0"/>
              <a:t>quaternary structure – interactions between multiple polypeptide subunits</a:t>
            </a:r>
          </a:p>
          <a:p>
            <a:pPr eaLnBrk="1" hangingPunct="1"/>
            <a:endParaRPr lang="en-US" altLang="en-US" dirty="0" smtClean="0"/>
          </a:p>
          <a:p>
            <a:pPr eaLnBrk="1" hangingPunct="1">
              <a:buFontTx/>
              <a:buNone/>
            </a:pPr>
            <a:r>
              <a:rPr lang="en-US" altLang="en-US" dirty="0" smtClean="0"/>
              <a:t>Protein folding is aided by </a:t>
            </a:r>
            <a:r>
              <a:rPr lang="en-US" altLang="en-US" b="1" dirty="0" smtClean="0">
                <a:solidFill>
                  <a:srgbClr val="FF0000"/>
                </a:solidFill>
              </a:rPr>
              <a:t>chaperone proteins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65DE4B-CFF2-4087-AFC1-F6B7FA7E83E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F3FFF"/>
                </a:solidFill>
              </a:rPr>
              <a:t>Proteins</a:t>
            </a:r>
          </a:p>
        </p:txBody>
      </p:sp>
      <p:pic>
        <p:nvPicPr>
          <p:cNvPr id="46084" name="Picture 6" descr="rav65819_03_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1169988"/>
            <a:ext cx="6515100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6128A8-B50D-4316-A3F1-D7878264C00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F3FFF"/>
                </a:solidFill>
              </a:rPr>
              <a:t>Proteins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smtClean="0">
                <a:solidFill>
                  <a:srgbClr val="FF0000"/>
                </a:solidFill>
              </a:rPr>
              <a:t>Motifs</a:t>
            </a:r>
            <a:r>
              <a:rPr lang="en-US" altLang="en-US" smtClean="0"/>
              <a:t> are common elements of secondary structure seen in many polypeptides.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b="1" smtClean="0">
                <a:solidFill>
                  <a:srgbClr val="FF0000"/>
                </a:solidFill>
              </a:rPr>
              <a:t>Domains</a:t>
            </a:r>
            <a:r>
              <a:rPr lang="en-US" altLang="en-US" smtClean="0"/>
              <a:t> are functional regions of a polypeptide.</a:t>
            </a:r>
            <a:endParaRPr lang="en-US" altLang="en-US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51A59B-CF8F-4FA1-BB55-75B920E57A3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F3FFF"/>
                </a:solidFill>
              </a:rPr>
              <a:t>Proteins</a:t>
            </a:r>
          </a:p>
        </p:txBody>
      </p:sp>
      <p:pic>
        <p:nvPicPr>
          <p:cNvPr id="48132" name="Picture 5" descr="rav65819_03_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525588"/>
            <a:ext cx="8756650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B05FD1-6B9B-45C8-81C6-405721A4F70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F3FFF"/>
                </a:solidFill>
              </a:rPr>
              <a:t>Proteins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</a:rPr>
              <a:t>Denaturation</a:t>
            </a:r>
            <a:r>
              <a:rPr lang="en-US" altLang="en-US" dirty="0" smtClean="0"/>
              <a:t> is a change in the shape of a protein, usually causing loss of function.</a:t>
            </a:r>
          </a:p>
          <a:p>
            <a:pPr eaLnBrk="1" hangingPunct="1"/>
            <a:r>
              <a:rPr lang="en-US" altLang="en-US" dirty="0" smtClean="0"/>
              <a:t>may involve complete unfolding</a:t>
            </a:r>
          </a:p>
          <a:p>
            <a:pPr eaLnBrk="1" hangingPunct="1"/>
            <a:r>
              <a:rPr lang="en-US" altLang="en-US" dirty="0" smtClean="0"/>
              <a:t>caused by changes in the protein’s environment</a:t>
            </a:r>
          </a:p>
          <a:p>
            <a:pPr lvl="1" eaLnBrk="1" hangingPunct="1"/>
            <a:r>
              <a:rPr lang="en-US" altLang="en-US" dirty="0" smtClean="0"/>
              <a:t>pH</a:t>
            </a:r>
          </a:p>
          <a:p>
            <a:pPr lvl="1" eaLnBrk="1" hangingPunct="1"/>
            <a:r>
              <a:rPr lang="en-US" altLang="en-US" dirty="0" smtClean="0"/>
              <a:t>temperature</a:t>
            </a:r>
          </a:p>
          <a:p>
            <a:pPr lvl="1" eaLnBrk="1" hangingPunct="1"/>
            <a:r>
              <a:rPr lang="en-US" altLang="en-US" dirty="0" smtClean="0"/>
              <a:t>salt concentration</a:t>
            </a:r>
            <a:endParaRPr lang="en-US" altLang="en-US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8A4C6A-E140-4CF1-B645-2FDC9AB5665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F3FFF"/>
                </a:solidFill>
              </a:rPr>
              <a:t>Proteins</a:t>
            </a:r>
          </a:p>
        </p:txBody>
      </p:sp>
      <p:pic>
        <p:nvPicPr>
          <p:cNvPr id="50180" name="Picture 5" descr="rav65819_03_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1246188"/>
            <a:ext cx="5703887" cy="554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7638"/>
            <a:ext cx="8534400" cy="5211762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</a:rPr>
              <a:t>hydrolysis</a:t>
            </a:r>
            <a:r>
              <a:rPr lang="en-US" altLang="en-US" dirty="0" smtClean="0"/>
              <a:t>: breakdown of large molecules by the addition of water</a:t>
            </a:r>
          </a:p>
          <a:p>
            <a:pPr lvl="1"/>
            <a:r>
              <a:rPr lang="en-US" dirty="0" smtClean="0"/>
              <a:t>lysis = "breaking“</a:t>
            </a:r>
          </a:p>
          <a:p>
            <a:pPr lvl="1"/>
            <a:r>
              <a:rPr lang="en-US" dirty="0" smtClean="0"/>
              <a:t>Water is needed!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Reduces complexity ("catabolic")</a:t>
            </a:r>
          </a:p>
          <a:p>
            <a:r>
              <a:rPr lang="en-US" dirty="0" smtClean="0"/>
              <a:t>Releases energy ("exothermic")</a:t>
            </a:r>
          </a:p>
          <a:p>
            <a:r>
              <a:rPr lang="en-US" dirty="0" smtClean="0"/>
              <a:t>Enzymes still required!</a:t>
            </a:r>
            <a:endParaRPr lang="en-US" dirty="0"/>
          </a:p>
        </p:txBody>
      </p:sp>
      <p:pic>
        <p:nvPicPr>
          <p:cNvPr id="3074" name="Picture 2" descr="http://bio1100.nicerweb.com/Locked/media/ch03/03_03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638800" y="2211742"/>
            <a:ext cx="3057808" cy="205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56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4A6D3F-443C-42DC-A260-96D3B899959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 smtClean="0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F3FFF"/>
                </a:solidFill>
              </a:rPr>
              <a:t>Lipids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</a:rPr>
              <a:t>Lipids</a:t>
            </a:r>
            <a:r>
              <a:rPr lang="en-US" altLang="en-US" dirty="0" smtClean="0"/>
              <a:t> are a group of molecules that are insoluble in water. ( Fats, oils, waxes)</a:t>
            </a:r>
          </a:p>
          <a:p>
            <a:pPr eaLnBrk="1" hangingPunct="1">
              <a:buFontTx/>
              <a:buNone/>
            </a:pPr>
            <a:endParaRPr lang="en-US" altLang="en-US" sz="1600" dirty="0" smtClean="0"/>
          </a:p>
          <a:p>
            <a:pPr eaLnBrk="1" hangingPunct="1">
              <a:buFontTx/>
              <a:buNone/>
            </a:pPr>
            <a:r>
              <a:rPr lang="en-US" altLang="en-US" dirty="0" smtClean="0"/>
              <a:t>A high proportion of nonpolar C – H bonds causes the molecule to be </a:t>
            </a:r>
            <a:r>
              <a:rPr lang="en-US" altLang="en-US" dirty="0" smtClean="0">
                <a:solidFill>
                  <a:srgbClr val="4F4FFF"/>
                </a:solidFill>
              </a:rPr>
              <a:t>hydrophobic</a:t>
            </a:r>
            <a:r>
              <a:rPr lang="en-US" altLang="en-US" dirty="0" smtClean="0"/>
              <a:t>.</a:t>
            </a:r>
          </a:p>
          <a:p>
            <a:pPr eaLnBrk="1" hangingPunct="1">
              <a:buFontTx/>
              <a:buNone/>
            </a:pPr>
            <a:endParaRPr lang="en-US" altLang="en-US" sz="1600" dirty="0" smtClean="0"/>
          </a:p>
          <a:p>
            <a:r>
              <a:rPr lang="en-US" dirty="0" smtClean="0"/>
              <a:t>3 major groups:  triglycerides, phospholipids, &amp; steroid</a:t>
            </a:r>
          </a:p>
          <a:p>
            <a:r>
              <a:rPr lang="en-US" dirty="0" smtClean="0"/>
              <a:t>Long term energy storage &amp; insulation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CA2240-D458-43E8-B3A4-62CCE3F0AB6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 smtClean="0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3F3FFF"/>
                </a:solidFill>
              </a:rPr>
              <a:t>Lipids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219200"/>
            <a:ext cx="8763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</a:rPr>
              <a:t>Triglycerides</a:t>
            </a:r>
            <a:r>
              <a:rPr lang="en-US" altLang="en-US" dirty="0" smtClean="0"/>
              <a:t> (fats)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composed of 1 glycerol + 3 fatty acids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Simple lipid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</a:rPr>
              <a:t>Fatty acids</a:t>
            </a:r>
            <a:r>
              <a:rPr lang="en-US" altLang="en-US" dirty="0" smtClean="0"/>
              <a:t> are long hydrocarbon chains which may be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>
                <a:solidFill>
                  <a:srgbClr val="00B0F0"/>
                </a:solidFill>
              </a:rPr>
              <a:t>	-</a:t>
            </a:r>
            <a:r>
              <a:rPr lang="en-US" altLang="en-US" b="1" dirty="0" smtClean="0">
                <a:solidFill>
                  <a:srgbClr val="00B0F0"/>
                </a:solidFill>
              </a:rPr>
              <a:t>saturated</a:t>
            </a:r>
            <a:r>
              <a:rPr lang="en-US" altLang="en-US" dirty="0" smtClean="0">
                <a:solidFill>
                  <a:srgbClr val="00B0F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>
                <a:solidFill>
                  <a:srgbClr val="00B0F0"/>
                </a:solidFill>
              </a:rPr>
              <a:t>	-</a:t>
            </a:r>
            <a:r>
              <a:rPr lang="en-US" altLang="en-US" b="1" dirty="0" smtClean="0">
                <a:solidFill>
                  <a:srgbClr val="00B0F0"/>
                </a:solidFill>
              </a:rPr>
              <a:t>unsaturated</a:t>
            </a:r>
            <a:r>
              <a:rPr lang="en-US" altLang="en-US" dirty="0" smtClean="0">
                <a:solidFill>
                  <a:srgbClr val="00B0F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>
                <a:solidFill>
                  <a:srgbClr val="00B0F0"/>
                </a:solidFill>
              </a:rPr>
              <a:t>	-</a:t>
            </a:r>
            <a:r>
              <a:rPr lang="en-US" altLang="en-US" b="1" dirty="0" smtClean="0">
                <a:solidFill>
                  <a:srgbClr val="00B0F0"/>
                </a:solidFill>
              </a:rPr>
              <a:t>polyunsaturated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cs typeface="Times New Roman" panose="02020603050405020304" pitchFamily="18" charset="0"/>
              </a:rPr>
              <a:t>Fats</a:t>
            </a:r>
            <a:r>
              <a:rPr lang="en-US" altLang="en-US" dirty="0">
                <a:cs typeface="Times New Roman" panose="02020603050405020304" pitchFamily="18" charset="0"/>
              </a:rPr>
              <a:t> come from saturated fatty acids; </a:t>
            </a:r>
            <a:r>
              <a:rPr lang="en-US" altLang="en-US" b="1" i="1" dirty="0">
                <a:cs typeface="Times New Roman" panose="02020603050405020304" pitchFamily="18" charset="0"/>
              </a:rPr>
              <a:t>oils</a:t>
            </a:r>
            <a:r>
              <a:rPr lang="en-US" altLang="en-US" dirty="0">
                <a:cs typeface="Times New Roman" panose="02020603050405020304" pitchFamily="18" charset="0"/>
              </a:rPr>
              <a:t> come from unsaturated fatty acids</a:t>
            </a:r>
            <a:r>
              <a:rPr lang="en-US" altLang="en-US" dirty="0" smtClean="0">
                <a:cs typeface="Times New Roman" panose="02020603050405020304" pitchFamily="18" charset="0"/>
              </a:rPr>
              <a:t>.</a:t>
            </a:r>
            <a:endParaRPr lang="en-US" alt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228600" y="152400"/>
            <a:ext cx="8232775" cy="639762"/>
          </a:xfrm>
        </p:spPr>
        <p:txBody>
          <a:bodyPr/>
          <a:lstStyle/>
          <a:p>
            <a:r>
              <a:rPr lang="en-US" dirty="0" smtClean="0"/>
              <a:t>Saturated and Unsaturated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228600" y="838200"/>
            <a:ext cx="8461375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Refers to the bonding of carbon in the fatty acids</a:t>
            </a:r>
          </a:p>
          <a:p>
            <a:r>
              <a:rPr lang="en-US" dirty="0" smtClean="0"/>
              <a:t>Saturated = no double bonds  (fats)</a:t>
            </a:r>
          </a:p>
          <a:p>
            <a:r>
              <a:rPr lang="en-US" dirty="0" smtClean="0"/>
              <a:t>Unsaturated = at least one double bond (oils)</a:t>
            </a:r>
          </a:p>
          <a:p>
            <a:r>
              <a:rPr lang="en-US" dirty="0" smtClean="0"/>
              <a:t>Influences shape which influences properties</a:t>
            </a:r>
          </a:p>
          <a:p>
            <a:r>
              <a:rPr lang="en-US" dirty="0" smtClean="0"/>
              <a:t>Oils vs. fats</a:t>
            </a:r>
          </a:p>
          <a:p>
            <a:r>
              <a:rPr lang="en-US" dirty="0" smtClean="0"/>
              <a:t>Which ones stay liquid at lower temperatures?  Why?</a:t>
            </a:r>
          </a:p>
          <a:p>
            <a:r>
              <a:rPr lang="en-US" dirty="0" smtClean="0"/>
              <a:t>Which ones are healthier for you?  Why?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6" t="56449"/>
          <a:stretch/>
        </p:blipFill>
        <p:spPr bwMode="auto">
          <a:xfrm>
            <a:off x="3200400" y="4191000"/>
            <a:ext cx="4495800" cy="2515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45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A428F3-A574-4FDE-862C-AE4893DEDE8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 smtClean="0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F3FFF"/>
                </a:solidFill>
              </a:rPr>
              <a:t>Lipids</a:t>
            </a:r>
          </a:p>
        </p:txBody>
      </p:sp>
      <p:pic>
        <p:nvPicPr>
          <p:cNvPr id="66564" name="Picture 7" descr="rav65819_03_2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33" y="1205548"/>
            <a:ext cx="4155370" cy="503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av65819_03_27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077" y="1205548"/>
            <a:ext cx="421419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9FA0D9-19DB-4EB7-A95E-2A2D331368F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 smtClean="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F3FFF"/>
                </a:solidFill>
              </a:rPr>
              <a:t>Lipids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/>
              <a:t>Triglycerides</a:t>
            </a:r>
          </a:p>
          <a:p>
            <a:pPr lvl="1" eaLnBrk="1" hangingPunct="1"/>
            <a:r>
              <a:rPr lang="en-US" altLang="en-US" dirty="0" smtClean="0"/>
              <a:t>an excellent molecule for energy storage</a:t>
            </a:r>
          </a:p>
          <a:p>
            <a:pPr lvl="1" eaLnBrk="1" hangingPunct="1"/>
            <a:r>
              <a:rPr lang="en-US" altLang="en-US" dirty="0" smtClean="0"/>
              <a:t>store twice as much energy as carbohydrates</a:t>
            </a:r>
          </a:p>
          <a:p>
            <a:pPr lvl="1" eaLnBrk="1" hangingPunct="1"/>
            <a:r>
              <a:rPr lang="en-US" altLang="en-US" dirty="0" smtClean="0"/>
              <a:t>animal fats are usually saturated fats and are solid at room temperature</a:t>
            </a:r>
          </a:p>
          <a:p>
            <a:pPr lvl="1" eaLnBrk="1" hangingPunct="1"/>
            <a:r>
              <a:rPr lang="en-US" altLang="en-US" dirty="0" smtClean="0"/>
              <a:t>plant fats (oils) are usually unsaturated and are liquid at room temperature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8D7803-9654-454F-A156-7CCA096526E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 smtClean="0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443345" y="228600"/>
            <a:ext cx="8229600" cy="71596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3F3FFF"/>
                </a:solidFill>
              </a:rPr>
              <a:t>Lipids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910" y="944562"/>
            <a:ext cx="850669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</a:rPr>
              <a:t>Phospholipids</a:t>
            </a:r>
            <a:r>
              <a:rPr lang="en-US" altLang="en-US" b="1" dirty="0" smtClean="0">
                <a:solidFill>
                  <a:srgbClr val="FFFF00"/>
                </a:solidFill>
              </a:rPr>
              <a:t> </a:t>
            </a:r>
            <a:r>
              <a:rPr lang="en-US" altLang="en-US" dirty="0" smtClean="0"/>
              <a:t>-composed of:</a:t>
            </a:r>
          </a:p>
          <a:p>
            <a:pPr lvl="1" eaLnBrk="1" hangingPunct="1"/>
            <a:r>
              <a:rPr lang="en-US" altLang="en-US" dirty="0" smtClean="0"/>
              <a:t>1 glycerol</a:t>
            </a:r>
          </a:p>
          <a:p>
            <a:pPr lvl="1" eaLnBrk="1" hangingPunct="1"/>
            <a:r>
              <a:rPr lang="en-US" altLang="en-US" dirty="0" smtClean="0"/>
              <a:t>2 fatty acids</a:t>
            </a:r>
          </a:p>
          <a:p>
            <a:pPr lvl="1" eaLnBrk="1" hangingPunct="1"/>
            <a:r>
              <a:rPr lang="en-US" altLang="en-US" dirty="0" smtClean="0"/>
              <a:t>a phosphate group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r>
              <a:rPr lang="en-US" altLang="en-US" dirty="0" smtClean="0"/>
              <a:t>Phospholipids contain polar “heads” and nonpolar “tails”.</a:t>
            </a:r>
            <a:endParaRPr lang="en-US" altLang="en-US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F28A98-79EB-490C-BA6A-D1CF71C76FA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 smtClean="0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F3FFF"/>
                </a:solidFill>
              </a:rPr>
              <a:t>Lipids</a:t>
            </a:r>
          </a:p>
        </p:txBody>
      </p:sp>
      <p:pic>
        <p:nvPicPr>
          <p:cNvPr id="70660" name="Picture 8" descr="rav65819_03_2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87438"/>
            <a:ext cx="26130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9" descr="rav65819_03_29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1100138"/>
            <a:ext cx="26130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883C73-2190-42C7-8B0B-BE89FBFC47A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 smtClean="0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F3FFF"/>
                </a:solidFill>
              </a:rPr>
              <a:t>Lipids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839200" cy="48307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Phospholipids spontaneously form </a:t>
            </a:r>
            <a:r>
              <a:rPr lang="en-US" altLang="en-US" b="1" dirty="0" smtClean="0">
                <a:solidFill>
                  <a:srgbClr val="FF0000"/>
                </a:solidFill>
              </a:rPr>
              <a:t>micelles</a:t>
            </a:r>
            <a:r>
              <a:rPr lang="en-US" altLang="en-US" dirty="0" smtClean="0"/>
              <a:t> or </a:t>
            </a:r>
            <a:r>
              <a:rPr lang="en-US" altLang="en-US" b="1" dirty="0" smtClean="0">
                <a:solidFill>
                  <a:srgbClr val="FF0000"/>
                </a:solidFill>
              </a:rPr>
              <a:t>lipid bilayers</a:t>
            </a:r>
            <a:r>
              <a:rPr lang="en-US" altLang="en-US" dirty="0" smtClean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hydrophobic regions toward the inside and hydrophilic regions exposed to the water environment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Lipid bilayers are the basis of biological membranes.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B0FC14-91D7-4616-B4F5-3A516643570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 smtClean="0"/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3F3FFF"/>
                </a:solidFill>
              </a:rPr>
              <a:t>Lipids</a:t>
            </a:r>
          </a:p>
        </p:txBody>
      </p:sp>
      <p:pic>
        <p:nvPicPr>
          <p:cNvPr id="73732" name="Picture 3" descr="rav65819_03_30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94603"/>
            <a:ext cx="7513637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rav65819_03_3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040001"/>
            <a:ext cx="7086600" cy="264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i="1" dirty="0" smtClean="0"/>
              <a:t>Compound lipids</a:t>
            </a:r>
            <a:r>
              <a:rPr lang="en-US" altLang="en-US" dirty="0" smtClean="0"/>
              <a:t> are simple lipids combined with other groups </a:t>
            </a:r>
          </a:p>
          <a:p>
            <a:pPr lvl="1"/>
            <a:r>
              <a:rPr lang="en-US" altLang="en-US" dirty="0" smtClean="0"/>
              <a:t>phospholipids, glycolipids, and lipoproteins</a:t>
            </a:r>
          </a:p>
          <a:p>
            <a:r>
              <a:rPr lang="en-US" altLang="en-US" b="1" i="1" dirty="0" smtClean="0"/>
              <a:t>Steroids </a:t>
            </a:r>
            <a:r>
              <a:rPr lang="en-US" altLang="en-US" dirty="0" smtClean="0"/>
              <a:t> are compounds with a common organic structure.  This structure is called a </a:t>
            </a:r>
            <a:r>
              <a:rPr lang="en-US" altLang="en-US" i="1" dirty="0" smtClean="0"/>
              <a:t>“perhydrocyclopentanophenanthrene”</a:t>
            </a:r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9EC374-C9AA-4656-9AA9-C60D399ED96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8C50FB-8D35-40E1-9145-210F2D75700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F3FFF"/>
                </a:solidFill>
              </a:rPr>
              <a:t>Carbohydrates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458200" cy="4708525"/>
          </a:xfrm>
        </p:spPr>
        <p:txBody>
          <a:bodyPr/>
          <a:lstStyle/>
          <a:p>
            <a:r>
              <a:rPr lang="en-US" dirty="0"/>
              <a:t>Monomers = "</a:t>
            </a:r>
            <a:r>
              <a:rPr lang="en-US" dirty="0" smtClean="0"/>
              <a:t>monosaccharides“</a:t>
            </a:r>
          </a:p>
          <a:p>
            <a:pPr lvl="1"/>
            <a:r>
              <a:rPr lang="en-US" altLang="en-US" dirty="0" smtClean="0"/>
              <a:t>examples</a:t>
            </a:r>
            <a:r>
              <a:rPr lang="en-US" altLang="en-US" dirty="0"/>
              <a:t>:  sugars, starch, glucose</a:t>
            </a:r>
          </a:p>
          <a:p>
            <a:r>
              <a:rPr lang="en-US" dirty="0" smtClean="0"/>
              <a:t>Made of C, H, and O  (1:2:1 ratio)</a:t>
            </a:r>
          </a:p>
          <a:p>
            <a:pPr lvl="1"/>
            <a:r>
              <a:rPr lang="en-US" altLang="en-US" dirty="0"/>
              <a:t>empirical formula: (CH</a:t>
            </a:r>
            <a:r>
              <a:rPr lang="en-US" altLang="en-US" baseline="-25000" dirty="0"/>
              <a:t>2</a:t>
            </a:r>
            <a:r>
              <a:rPr lang="en-US" altLang="en-US" dirty="0"/>
              <a:t>O)</a:t>
            </a:r>
            <a:r>
              <a:rPr lang="en-US" altLang="en-US" baseline="-25000" dirty="0"/>
              <a:t>n</a:t>
            </a:r>
            <a:endParaRPr lang="en-US" altLang="en-US" dirty="0"/>
          </a:p>
          <a:p>
            <a:r>
              <a:rPr lang="en-US" dirty="0" smtClean="0"/>
              <a:t>Short term </a:t>
            </a:r>
            <a:r>
              <a:rPr lang="en-US" dirty="0" smtClean="0">
                <a:solidFill>
                  <a:srgbClr val="3F3FFF"/>
                </a:solidFill>
              </a:rPr>
              <a:t>energy storage </a:t>
            </a:r>
            <a:r>
              <a:rPr lang="en-US" dirty="0" smtClean="0"/>
              <a:t>&amp; </a:t>
            </a:r>
            <a:r>
              <a:rPr lang="en-US" dirty="0" smtClean="0">
                <a:solidFill>
                  <a:srgbClr val="00B0F0"/>
                </a:solidFill>
              </a:rPr>
              <a:t>structure</a:t>
            </a:r>
          </a:p>
          <a:p>
            <a:pPr lvl="1" eaLnBrk="1" hangingPunct="1"/>
            <a:r>
              <a:rPr lang="en-US" altLang="en-US" dirty="0" smtClean="0"/>
              <a:t>C – H covalent bonds hold much energy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i="1" u="sng" smtClean="0"/>
              <a:t>STEROIDS</a:t>
            </a: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en-US" dirty="0"/>
          </a:p>
          <a:p>
            <a:pPr>
              <a:defRPr/>
            </a:pPr>
            <a:r>
              <a:rPr lang="en-US" b="1" i="1" dirty="0"/>
              <a:t>Steroids</a:t>
            </a:r>
            <a:r>
              <a:rPr lang="en-US" dirty="0"/>
              <a:t> are anything with a “</a:t>
            </a:r>
            <a:r>
              <a:rPr lang="en-US" dirty="0" err="1"/>
              <a:t>perhydrocyclopentano-phenanthrene</a:t>
            </a:r>
            <a:r>
              <a:rPr lang="en-US" dirty="0"/>
              <a:t>” structure in common.</a:t>
            </a:r>
          </a:p>
          <a:p>
            <a:pPr>
              <a:defRPr/>
            </a:pPr>
            <a:r>
              <a:rPr lang="en-US" dirty="0"/>
              <a:t>There are four categories of steroids: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0247A9-E5C3-451B-B119-572A7EDE669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Steroids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i="1" smtClean="0"/>
              <a:t>adrenocortical hormones</a:t>
            </a:r>
            <a:r>
              <a:rPr lang="en-US" altLang="en-US" smtClean="0"/>
              <a:t> are produced by the adrenal glands.  They control metabolism of proteins and carbohydrates; also maintain mineral balance.</a:t>
            </a:r>
          </a:p>
          <a:p>
            <a:endParaRPr lang="en-US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1D0566-CEE5-4717-8D99-F53B25CF174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Steroids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i="1" dirty="0" smtClean="0"/>
              <a:t>cholesterol</a:t>
            </a:r>
            <a:r>
              <a:rPr lang="en-US" altLang="en-US" dirty="0" smtClean="0"/>
              <a:t> is the most abundant steroid. Blood contains about 250 mg of cholesterol.  Cholesterol constitutes about 10% of dry brain weight. </a:t>
            </a:r>
          </a:p>
          <a:p>
            <a:pPr lvl="1"/>
            <a:r>
              <a:rPr lang="en-US" altLang="en-US" dirty="0" smtClean="0"/>
              <a:t>Gallstones are almost 100% cholesterol</a:t>
            </a:r>
          </a:p>
          <a:p>
            <a:pPr lvl="1"/>
            <a:r>
              <a:rPr lang="en-US" altLang="en-US" dirty="0" smtClean="0"/>
              <a:t>Cholesterol is the starting point of the biosynthesis of many other steroids.</a:t>
            </a:r>
          </a:p>
          <a:p>
            <a:endParaRPr lang="en-US" altLang="en-US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AD849A-2A10-46B9-B975-C9064E1C82A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Steroids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i="1" smtClean="0"/>
              <a:t>bile acids </a:t>
            </a:r>
            <a:r>
              <a:rPr lang="en-US" altLang="en-US" smtClean="0"/>
              <a:t>have a role in the digestion of fats.  They break up fat so that enzymes my act on them.  It has a polar and nonpolar end; acts as an emusifying agent</a:t>
            </a:r>
          </a:p>
          <a:p>
            <a:endParaRPr lang="en-US" alt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32A52A-2E5A-4904-AFBF-7A0A539055E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Steroids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600"/>
          </a:xfrm>
        </p:spPr>
        <p:txBody>
          <a:bodyPr/>
          <a:lstStyle/>
          <a:p>
            <a:r>
              <a:rPr lang="en-US" altLang="en-US" sz="2800" b="1" i="1" smtClean="0"/>
              <a:t>sex hormones</a:t>
            </a:r>
            <a:r>
              <a:rPr lang="en-US" altLang="en-US" sz="2800" smtClean="0"/>
              <a:t> regulate sex drives, sex characteristics, etc.</a:t>
            </a:r>
          </a:p>
          <a:p>
            <a:r>
              <a:rPr lang="en-US" altLang="en-US" sz="2800" smtClean="0"/>
              <a:t>examples:</a:t>
            </a:r>
          </a:p>
          <a:p>
            <a:r>
              <a:rPr lang="en-US" altLang="en-US" sz="2800" b="1" i="1" smtClean="0"/>
              <a:t>testosterone; androsterone</a:t>
            </a:r>
            <a:r>
              <a:rPr lang="en-US" altLang="en-US" sz="2800" smtClean="0"/>
              <a:t> regulate males’ primary and secondary sex characteristics.</a:t>
            </a:r>
          </a:p>
          <a:p>
            <a:r>
              <a:rPr lang="en-US" altLang="en-US" sz="2800" b="1" i="1" smtClean="0"/>
              <a:t>estrone; estradiol </a:t>
            </a:r>
            <a:r>
              <a:rPr lang="en-US" altLang="en-US" sz="2800" smtClean="0"/>
              <a:t> regulate menstrual cycle and secondary sex characteristics.</a:t>
            </a:r>
          </a:p>
          <a:p>
            <a:r>
              <a:rPr lang="en-US" altLang="en-US" sz="2800" b="1" i="1" smtClean="0"/>
              <a:t>progesterone</a:t>
            </a:r>
            <a:r>
              <a:rPr lang="en-US" altLang="en-US" sz="2800" smtClean="0"/>
              <a:t> prepares the uterus for fertilized egg.</a:t>
            </a:r>
          </a:p>
          <a:p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786705-D921-4A17-A8F2-1375D165C83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8432E5-BCE9-4DA9-8FA9-0235D593D8B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3F3FFF"/>
                </a:solidFill>
              </a:rPr>
              <a:t>Carbohydrates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50131"/>
            <a:ext cx="8915400" cy="5059363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</a:rPr>
              <a:t>monosaccharide</a:t>
            </a:r>
            <a:r>
              <a:rPr lang="en-US" altLang="en-US" dirty="0" smtClean="0"/>
              <a:t> – single 6 carbon sugar</a:t>
            </a:r>
          </a:p>
          <a:p>
            <a:pPr lvl="1" eaLnBrk="1" hangingPunct="1"/>
            <a:r>
              <a:rPr lang="en-US" dirty="0"/>
              <a:t>simple sugars</a:t>
            </a:r>
          </a:p>
          <a:p>
            <a:pPr eaLnBrk="1" hangingPunct="1"/>
            <a:r>
              <a:rPr lang="en-US" altLang="en-US" dirty="0" smtClean="0">
                <a:solidFill>
                  <a:srgbClr val="00B050"/>
                </a:solidFill>
              </a:rPr>
              <a:t>very important in energy storage</a:t>
            </a:r>
          </a:p>
          <a:p>
            <a:pPr lvl="1" eaLnBrk="1" hangingPunct="1"/>
            <a:r>
              <a:rPr lang="en-US" dirty="0" smtClean="0"/>
              <a:t>immediate </a:t>
            </a:r>
            <a:r>
              <a:rPr lang="en-US" dirty="0"/>
              <a:t>energy</a:t>
            </a:r>
          </a:p>
          <a:p>
            <a:pPr lvl="1" eaLnBrk="1" hangingPunct="1"/>
            <a:r>
              <a:rPr lang="en-US" dirty="0"/>
              <a:t>Fruits, cookie, candy, honey</a:t>
            </a:r>
          </a:p>
          <a:p>
            <a:pPr eaLnBrk="1" hangingPunct="1"/>
            <a:r>
              <a:rPr lang="en-US" altLang="en-US" dirty="0" smtClean="0"/>
              <a:t>fructose = structural isomer of glucose</a:t>
            </a:r>
          </a:p>
          <a:p>
            <a:pPr eaLnBrk="1" hangingPunct="1"/>
            <a:r>
              <a:rPr lang="en-US" altLang="en-US" dirty="0" smtClean="0"/>
              <a:t>galactose = stereoisomer of glucose</a:t>
            </a:r>
          </a:p>
        </p:txBody>
      </p:sp>
      <p:pic>
        <p:nvPicPr>
          <p:cNvPr id="5" name="Picture 4" descr="http://eureka.mpronovost.ep.profweb.qc.ca/images/f/fe/Hexoses.gif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1" r="3321" b="13593"/>
          <a:stretch/>
        </p:blipFill>
        <p:spPr bwMode="auto">
          <a:xfrm>
            <a:off x="371672" y="5227638"/>
            <a:ext cx="6154755" cy="149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Documents and Settings\LBERMAN\My Documents\My Pictures\frui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433" y="4876800"/>
            <a:ext cx="2104567" cy="178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573AD6-EC0A-4473-829B-4424AAFA1C6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F3FFF"/>
                </a:solidFill>
              </a:rPr>
              <a:t>Carbohydrates</a:t>
            </a:r>
          </a:p>
        </p:txBody>
      </p:sp>
      <p:pic>
        <p:nvPicPr>
          <p:cNvPr id="14340" name="Picture 6" descr="rav65819_03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449388"/>
            <a:ext cx="7761288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05800" y="1752600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OH group down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62905" y="4525268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OH group up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F56CE1-69E1-4C48-A042-7CEC5FFF2B9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F3FFF"/>
                </a:solidFill>
              </a:rPr>
              <a:t>Carbohydrates</a:t>
            </a:r>
          </a:p>
        </p:txBody>
      </p:sp>
      <p:pic>
        <p:nvPicPr>
          <p:cNvPr id="15364" name="Picture 6" descr="rav65819_03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74775"/>
            <a:ext cx="73406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783E9A-18A2-4DB2-BFB8-598BF8EDA7C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smtClean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4801"/>
            <a:ext cx="86868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</a:rPr>
              <a:t>Disaccharides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dirty="0" smtClean="0"/>
              <a:t>2 monosaccharides linked together</a:t>
            </a:r>
          </a:p>
          <a:p>
            <a:pPr lvl="1" eaLnBrk="1" hangingPunct="1"/>
            <a:r>
              <a:rPr lang="en-US" altLang="en-US" dirty="0" smtClean="0"/>
              <a:t>dehydration </a:t>
            </a:r>
            <a:r>
              <a:rPr lang="en-US" altLang="en-US" dirty="0" smtClean="0"/>
              <a:t>synthesis (forms </a:t>
            </a:r>
            <a:r>
              <a:rPr lang="en-US" altLang="en-US" dirty="0" err="1" smtClean="0"/>
              <a:t>glycosidic</a:t>
            </a:r>
            <a:r>
              <a:rPr lang="en-US" altLang="en-US" dirty="0" smtClean="0"/>
              <a:t> bond)</a:t>
            </a:r>
            <a:endParaRPr lang="en-US" altLang="en-US" dirty="0" smtClean="0"/>
          </a:p>
          <a:p>
            <a:pPr lvl="1" eaLnBrk="1" hangingPunct="1"/>
            <a:r>
              <a:rPr lang="en-US" dirty="0" smtClean="0"/>
              <a:t>Includes </a:t>
            </a:r>
            <a:r>
              <a:rPr lang="en-US" dirty="0"/>
              <a:t>lactose (milk), sucrose (table sugar), maltose (starch) </a:t>
            </a:r>
            <a:endParaRPr lang="en-US" dirty="0" smtClean="0"/>
          </a:p>
          <a:p>
            <a:pPr lvl="1" eaLnBrk="1" hangingPunct="1"/>
            <a:r>
              <a:rPr lang="en-US" dirty="0" smtClean="0"/>
              <a:t>provide </a:t>
            </a:r>
            <a:r>
              <a:rPr lang="en-US" dirty="0"/>
              <a:t>sweet taste and quick energy</a:t>
            </a:r>
          </a:p>
          <a:p>
            <a:pPr eaLnBrk="1" hangingPunct="1"/>
            <a:r>
              <a:rPr lang="en-US" altLang="en-US" dirty="0" smtClean="0"/>
              <a:t>used for sugar transport or energy storage</a:t>
            </a:r>
          </a:p>
        </p:txBody>
      </p:sp>
      <p:pic>
        <p:nvPicPr>
          <p:cNvPr id="7" name="Picture 5" descr="rav65819_03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2" y="4343399"/>
            <a:ext cx="90106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7.0&quot;&gt;&lt;object type=&quot;1&quot; unique_id=&quot;10001&quot;&gt;&lt;object type=&quot;8&quot; unique_id=&quot;12834&quot;&gt;&lt;/object&gt;&lt;object type=&quot;2&quot; unique_id=&quot;12835&quot;&gt;&lt;object type=&quot;3&quot; unique_id=&quot;12836&quot;&gt;&lt;property id=&quot;20148&quot; value=&quot;5&quot;/&gt;&lt;property id=&quot;20300&quot; value=&quot;Slide 1 - &amp;quot;The Chemical Building&amp;#x0D;&amp;#x0A;Blocks of Life&amp;quot;&quot;/&gt;&lt;property id=&quot;20307&quot; value=&quot;256&quot;/&gt;&lt;/object&gt;&lt;object type=&quot;3&quot; unique_id=&quot;12837&quot;&gt;&lt;property id=&quot;20148&quot; value=&quot;5&quot;/&gt;&lt;property id=&quot;20300&quot; value=&quot;Slide 2 - &amp;quot;Biological Molecules&amp;quot;&quot;/&gt;&lt;property id=&quot;20307&quot; value=&quot;257&quot;/&gt;&lt;/object&gt;&lt;object type=&quot;3&quot; unique_id=&quot;12838&quot;&gt;&lt;property id=&quot;20148&quot; value=&quot;5&quot;/&gt;&lt;property id=&quot;20300&quot; value=&quot;Slide 3&quot;/&gt;&lt;property id=&quot;20307&quot; value=&quot;266&quot;/&gt;&lt;/object&gt;&lt;object type=&quot;3&quot; unique_id=&quot;12839&quot;&gt;&lt;property id=&quot;20148&quot; value=&quot;5&quot;/&gt;&lt;property id=&quot;20300&quot; value=&quot;Slide 4 - &amp;quot;Biological Molecules&amp;quot;&quot;/&gt;&lt;property id=&quot;20307&quot; value=&quot;265&quot;/&gt;&lt;/object&gt;&lt;object type=&quot;3&quot; unique_id=&quot;12840&quot;&gt;&lt;property id=&quot;20148&quot; value=&quot;5&quot;/&gt;&lt;property id=&quot;20300&quot; value=&quot;Slide 5 - &amp;quot;Biological Molecules&amp;quot;&quot;/&gt;&lt;property id=&quot;20307&quot; value=&quot;264&quot;/&gt;&lt;/object&gt;&lt;object type=&quot;3&quot; unique_id=&quot;12841&quot;&gt;&lt;property id=&quot;20148&quot; value=&quot;5&quot;/&gt;&lt;property id=&quot;20300&quot; value=&quot;Slide 6 - &amp;quot;Biological Molecules&amp;quot;&quot;/&gt;&lt;property id=&quot;20307&quot; value=&quot;263&quot;/&gt;&lt;/object&gt;&lt;object type=&quot;3&quot; unique_id=&quot;12842&quot;&gt;&lt;property id=&quot;20148&quot; value=&quot;5&quot;/&gt;&lt;property id=&quot;20300&quot; value=&quot;Slide 7 - &amp;quot;Biological Molecules&amp;quot;&quot;/&gt;&lt;property id=&quot;20307&quot; value=&quot;262&quot;/&gt;&lt;/object&gt;&lt;object type=&quot;3&quot; unique_id=&quot;12843&quot;&gt;&lt;property id=&quot;20148&quot; value=&quot;5&quot;/&gt;&lt;property id=&quot;20300&quot; value=&quot;Slide 8 - &amp;quot;Biological Molecules&amp;quot;&quot;/&gt;&lt;property id=&quot;20307&quot; value=&quot;268&quot;/&gt;&lt;/object&gt;&lt;object type=&quot;3&quot; unique_id=&quot;12844&quot;&gt;&lt;property id=&quot;20148&quot; value=&quot;5&quot;/&gt;&lt;property id=&quot;20300&quot; value=&quot;Slide 9 - &amp;quot;Carbohydrates&amp;quot;&quot;/&gt;&lt;property id=&quot;20307&quot; value=&quot;258&quot;/&gt;&lt;/object&gt;&lt;object type=&quot;3&quot; unique_id=&quot;12845&quot;&gt;&lt;property id=&quot;20148&quot; value=&quot;5&quot;/&gt;&lt;property id=&quot;20300&quot; value=&quot;Slide 10 - &amp;quot;Carbohydrates&amp;quot;&quot;/&gt;&lt;property id=&quot;20307&quot; value=&quot;274&quot;/&gt;&lt;/object&gt;&lt;object type=&quot;3&quot; unique_id=&quot;12846&quot;&gt;&lt;property id=&quot;20148&quot; value=&quot;5&quot;/&gt;&lt;property id=&quot;20300&quot; value=&quot;Slide 11 - &amp;quot;Carbohydrates&amp;quot;&quot;/&gt;&lt;property id=&quot;20307&quot; value=&quot;275&quot;/&gt;&lt;/object&gt;&lt;object type=&quot;3&quot; unique_id=&quot;12847&quot;&gt;&lt;property id=&quot;20148&quot; value=&quot;5&quot;/&gt;&lt;property id=&quot;20300&quot; value=&quot;Slide 12 - &amp;quot;Carbohydrates&amp;quot;&quot;/&gt;&lt;property id=&quot;20307&quot; value=&quot;276&quot;/&gt;&lt;/object&gt;&lt;object type=&quot;3&quot; unique_id=&quot;12848&quot;&gt;&lt;property id=&quot;20148&quot; value=&quot;5&quot;/&gt;&lt;property id=&quot;20300&quot; value=&quot;Slide 13 - &amp;quot;Carbohydrates&amp;quot;&quot;/&gt;&lt;property id=&quot;20307&quot; value=&quot;273&quot;/&gt;&lt;/object&gt;&lt;object type=&quot;3&quot; unique_id=&quot;12849&quot;&gt;&lt;property id=&quot;20148&quot; value=&quot;5&quot;/&gt;&lt;property id=&quot;20300&quot; value=&quot;Slide 14 - &amp;quot;Carbohydrates&amp;quot;&quot;/&gt;&lt;property id=&quot;20307&quot; value=&quot;277&quot;/&gt;&lt;/object&gt;&lt;object type=&quot;3&quot; unique_id=&quot;12850&quot;&gt;&lt;property id=&quot;20148&quot; value=&quot;5&quot;/&gt;&lt;property id=&quot;20300&quot; value=&quot;Slide 15 - &amp;quot;Carbohydrates&amp;quot;&quot;/&gt;&lt;property id=&quot;20307&quot; value=&quot;272&quot;/&gt;&lt;/object&gt;&lt;object type=&quot;3&quot; unique_id=&quot;12851&quot;&gt;&lt;property id=&quot;20148&quot; value=&quot;5&quot;/&gt;&lt;property id=&quot;20300&quot; value=&quot;Slide 16 - &amp;quot;Carbohydrates&amp;quot;&quot;/&gt;&lt;property id=&quot;20307&quot; value=&quot;271&quot;/&gt;&lt;/object&gt;&lt;object type=&quot;3&quot; unique_id=&quot;12852&quot;&gt;&lt;property id=&quot;20148&quot; value=&quot;5&quot;/&gt;&lt;property id=&quot;20300&quot; value=&quot;Slide 17 - &amp;quot;Carbohydrates&amp;quot;&quot;/&gt;&lt;property id=&quot;20307&quot; value=&quot;311&quot;/&gt;&lt;/object&gt;&lt;object type=&quot;3&quot; unique_id=&quot;12853&quot;&gt;&lt;property id=&quot;20148&quot; value=&quot;5&quot;/&gt;&lt;property id=&quot;20300&quot; value=&quot;Slide 18 - &amp;quot;Carbohydrates&amp;quot;&quot;/&gt;&lt;property id=&quot;20307&quot; value=&quot;312&quot;/&gt;&lt;/object&gt;&lt;object type=&quot;3&quot; unique_id=&quot;12854&quot;&gt;&lt;property id=&quot;20148&quot; value=&quot;5&quot;/&gt;&lt;property id=&quot;20300&quot; value=&quot;Slide 19 - &amp;quot;Carbohydrates&amp;quot;&quot;/&gt;&lt;property id=&quot;20307&quot; value=&quot;270&quot;/&gt;&lt;/object&gt;&lt;object type=&quot;3&quot; unique_id=&quot;12855&quot;&gt;&lt;property id=&quot;20148&quot; value=&quot;5&quot;/&gt;&lt;property id=&quot;20300&quot; value=&quot;Slide 20 - &amp;quot;Carbohydrates&amp;quot;&quot;/&gt;&lt;property id=&quot;20307&quot; value=&quot;313&quot;/&gt;&lt;/object&gt;&lt;object type=&quot;3&quot; unique_id=&quot;12856&quot;&gt;&lt;property id=&quot;20148&quot; value=&quot;5&quot;/&gt;&lt;property id=&quot;20300&quot; value=&quot;Slide 21 - &amp;quot;Carbohydrates&amp;quot;&quot;/&gt;&lt;property id=&quot;20307&quot; value=&quot;269&quot;/&gt;&lt;/object&gt;&lt;object type=&quot;3&quot; unique_id=&quot;12857&quot;&gt;&lt;property id=&quot;20148&quot; value=&quot;5&quot;/&gt;&lt;property id=&quot;20300&quot; value=&quot;Slide 22 - &amp;quot;Nucleic Acids&amp;quot;&quot;/&gt;&lt;property id=&quot;20307&quot; value=&quot;259&quot;/&gt;&lt;/object&gt;&lt;object type=&quot;3&quot; unique_id=&quot;12858&quot;&gt;&lt;property id=&quot;20148&quot; value=&quot;5&quot;/&gt;&lt;property id=&quot;20300&quot; value=&quot;Slide 23 - &amp;quot;Nucleic Acids&amp;quot;&quot;/&gt;&lt;property id=&quot;20307&quot; value=&quot;283&quot;/&gt;&lt;/object&gt;&lt;object type=&quot;3&quot; unique_id=&quot;12859&quot;&gt;&lt;property id=&quot;20148&quot; value=&quot;5&quot;/&gt;&lt;property id=&quot;20300&quot; value=&quot;Slide 24 - &amp;quot;Nucleic Acids&amp;quot;&quot;/&gt;&lt;property id=&quot;20307&quot; value=&quot;282&quot;/&gt;&lt;/object&gt;&lt;object type=&quot;3&quot; unique_id=&quot;12860&quot;&gt;&lt;property id=&quot;20148&quot; value=&quot;5&quot;/&gt;&lt;property id=&quot;20300&quot; value=&quot;Slide 25 - &amp;quot;Nucleic Acids&amp;quot;&quot;/&gt;&lt;property id=&quot;20307&quot; value=&quot;284&quot;/&gt;&lt;/object&gt;&lt;object type=&quot;3&quot; unique_id=&quot;12861&quot;&gt;&lt;property id=&quot;20148&quot; value=&quot;5&quot;/&gt;&lt;property id=&quot;20300&quot; value=&quot;Slide 26 - &amp;quot;Nucleic Acids&amp;quot;&quot;/&gt;&lt;property id=&quot;20307&quot; value=&quot;314&quot;/&gt;&lt;/object&gt;&lt;object type=&quot;3&quot; unique_id=&quot;12862&quot;&gt;&lt;property id=&quot;20148&quot; value=&quot;5&quot;/&gt;&lt;property id=&quot;20300&quot; value=&quot;Slide 27 - &amp;quot;Nucleic Acids&amp;quot;&quot;/&gt;&lt;property id=&quot;20307&quot; value=&quot;281&quot;/&gt;&lt;/object&gt;&lt;object type=&quot;3&quot; unique_id=&quot;12863&quot;&gt;&lt;property id=&quot;20148&quot; value=&quot;5&quot;/&gt;&lt;property id=&quot;20300&quot; value=&quot;Slide 28 - &amp;quot;Nucleic Acids&amp;quot;&quot;/&gt;&lt;property id=&quot;20307&quot; value=&quot;285&quot;/&gt;&lt;/object&gt;&lt;object type=&quot;3&quot; unique_id=&quot;12864&quot;&gt;&lt;property id=&quot;20148&quot; value=&quot;5&quot;/&gt;&lt;property id=&quot;20300&quot; value=&quot;Slide 29 - &amp;quot;Nucleic Acids&amp;quot;&quot;/&gt;&lt;property id=&quot;20307&quot; value=&quot;280&quot;/&gt;&lt;/object&gt;&lt;object type=&quot;3&quot; unique_id=&quot;12865&quot;&gt;&lt;property id=&quot;20148&quot; value=&quot;5&quot;/&gt;&lt;property id=&quot;20300&quot; value=&quot;Slide 30 - &amp;quot;Nucleic Acids&amp;quot;&quot;/&gt;&lt;property id=&quot;20307&quot; value=&quot;286&quot;/&gt;&lt;/object&gt;&lt;object type=&quot;3&quot; unique_id=&quot;12866&quot;&gt;&lt;property id=&quot;20148&quot; value=&quot;5&quot;/&gt;&lt;property id=&quot;20300&quot; value=&quot;Slide 31 - &amp;quot;Nucleic Acids&amp;quot;&quot;/&gt;&lt;property id=&quot;20307&quot; value=&quot;279&quot;/&gt;&lt;/object&gt;&lt;object type=&quot;3&quot; unique_id=&quot;12867&quot;&gt;&lt;property id=&quot;20148&quot; value=&quot;5&quot;/&gt;&lt;property id=&quot;20300&quot; value=&quot;Slide 32 - &amp;quot;Proteins&amp;quot;&quot;/&gt;&lt;property id=&quot;20307&quot; value=&quot;260&quot;/&gt;&lt;/object&gt;&lt;object type=&quot;3&quot; unique_id=&quot;12868&quot;&gt;&lt;property id=&quot;20148&quot; value=&quot;5&quot;/&gt;&lt;property id=&quot;20300&quot; value=&quot;Slide 33 - &amp;quot;Proteins&amp;quot;&quot;/&gt;&lt;property id=&quot;20307&quot; value=&quot;292&quot;/&gt;&lt;/object&gt;&lt;object type=&quot;3&quot; unique_id=&quot;12869&quot;&gt;&lt;property id=&quot;20148&quot; value=&quot;5&quot;/&gt;&lt;property id=&quot;20300&quot; value=&quot;Slide 34 - &amp;quot;Proteins&amp;quot;&quot;/&gt;&lt;property id=&quot;20307&quot; value=&quot;293&quot;/&gt;&lt;/object&gt;&lt;object type=&quot;3&quot; unique_id=&quot;12870&quot;&gt;&lt;property id=&quot;20148&quot; value=&quot;5&quot;/&gt;&lt;property id=&quot;20300&quot; value=&quot;Slide 35 - &amp;quot;Proteins&amp;quot;&quot;/&gt;&lt;property id=&quot;20307&quot; value=&quot;291&quot;/&gt;&lt;/object&gt;&lt;object type=&quot;3&quot; unique_id=&quot;12871&quot;&gt;&lt;property id=&quot;20148&quot; value=&quot;5&quot;/&gt;&lt;property id=&quot;20300&quot; value=&quot;Slide 36 - &amp;quot;Proteins&amp;quot;&quot;/&gt;&lt;property id=&quot;20307&quot; value=&quot;290&quot;/&gt;&lt;/object&gt;&lt;object type=&quot;3&quot; unique_id=&quot;12872&quot;&gt;&lt;property id=&quot;20148&quot; value=&quot;5&quot;/&gt;&lt;property id=&quot;20300&quot; value=&quot;Slide 37 - &amp;quot;Proteins&amp;quot;&quot;/&gt;&lt;property id=&quot;20307&quot; value=&quot;289&quot;/&gt;&lt;/object&gt;&lt;object type=&quot;3&quot; unique_id=&quot;12873&quot;&gt;&lt;property id=&quot;20148&quot; value=&quot;5&quot;/&gt;&lt;property id=&quot;20300&quot; value=&quot;Slide 38 - &amp;quot;Proteins&amp;quot;&quot;/&gt;&lt;property id=&quot;20307&quot; value=&quot;295&quot;/&gt;&lt;/object&gt;&lt;object type=&quot;3&quot; unique_id=&quot;12874&quot;&gt;&lt;property id=&quot;20148&quot; value=&quot;5&quot;/&gt;&lt;property id=&quot;20300&quot; value=&quot;Slide 39 - &amp;quot;Proteins&amp;quot;&quot;/&gt;&lt;property id=&quot;20307&quot; value=&quot;315&quot;/&gt;&lt;/object&gt;&lt;object type=&quot;3&quot; unique_id=&quot;12875&quot;&gt;&lt;property id=&quot;20148&quot; value=&quot;5&quot;/&gt;&lt;property id=&quot;20300&quot; value=&quot;Slide 40 - &amp;quot;Proteins&amp;quot;&quot;/&gt;&lt;property id=&quot;20307&quot; value=&quot;316&quot;/&gt;&lt;/object&gt;&lt;object type=&quot;3&quot; unique_id=&quot;12876&quot;&gt;&lt;property id=&quot;20148&quot; value=&quot;5&quot;/&gt;&lt;property id=&quot;20300&quot; value=&quot;Slide 41 - &amp;quot;Proteins&amp;quot;&quot;/&gt;&lt;property id=&quot;20307&quot; value=&quot;288&quot;/&gt;&lt;/object&gt;&lt;object type=&quot;3&quot; unique_id=&quot;12877&quot;&gt;&lt;property id=&quot;20148&quot; value=&quot;5&quot;/&gt;&lt;property id=&quot;20300&quot; value=&quot;Slide 42 - &amp;quot;Proteins&amp;quot;&quot;/&gt;&lt;property id=&quot;20307&quot; value=&quot;294&quot;/&gt;&lt;/object&gt;&lt;object type=&quot;3&quot; unique_id=&quot;12878&quot;&gt;&lt;property id=&quot;20148&quot; value=&quot;5&quot;/&gt;&lt;property id=&quot;20300&quot; value=&quot;Slide 43 - &amp;quot;Proteins&amp;quot;&quot;/&gt;&lt;property id=&quot;20307&quot; value=&quot;287&quot;/&gt;&lt;/object&gt;&lt;object type=&quot;3&quot; unique_id=&quot;12879&quot;&gt;&lt;property id=&quot;20148&quot; value=&quot;5&quot;/&gt;&lt;property id=&quot;20300&quot; value=&quot;Slide 44 - &amp;quot;Proteins&amp;quot;&quot;/&gt;&lt;property id=&quot;20307&quot; value=&quot;299&quot;/&gt;&lt;/object&gt;&lt;object type=&quot;3&quot; unique_id=&quot;12880&quot;&gt;&lt;property id=&quot;20148&quot; value=&quot;5&quot;/&gt;&lt;property id=&quot;20300&quot; value=&quot;Slide 45 - &amp;quot;Proteins&amp;quot;&quot;/&gt;&lt;property id=&quot;20307&quot; value=&quot;298&quot;/&gt;&lt;/object&gt;&lt;object type=&quot;3&quot; unique_id=&quot;12881&quot;&gt;&lt;property id=&quot;20148&quot; value=&quot;5&quot;/&gt;&lt;property id=&quot;20300&quot; value=&quot;Slide 46 - &amp;quot;Proteins&amp;quot;&quot;/&gt;&lt;property id=&quot;20307&quot; value=&quot;300&quot;/&gt;&lt;/object&gt;&lt;object type=&quot;3&quot; unique_id=&quot;12882&quot;&gt;&lt;property id=&quot;20148&quot; value=&quot;5&quot;/&gt;&lt;property id=&quot;20300&quot; value=&quot;Slide 47 - &amp;quot;Lipids&amp;quot;&quot;/&gt;&lt;property id=&quot;20307&quot; value=&quot;261&quot;/&gt;&lt;/object&gt;&lt;object type=&quot;3&quot; unique_id=&quot;12883&quot;&gt;&lt;property id=&quot;20148&quot; value=&quot;5&quot;/&gt;&lt;property id=&quot;20300&quot; value=&quot;Slide 48 - &amp;quot;Lipids&amp;quot;&quot;/&gt;&lt;property id=&quot;20307&quot; value=&quot;301&quot;/&gt;&lt;/object&gt;&lt;object type=&quot;3&quot; unique_id=&quot;12884&quot;&gt;&lt;property id=&quot;20148&quot; value=&quot;5&quot;/&gt;&lt;property id=&quot;20300&quot; value=&quot;Slide 49 - &amp;quot;Lipids&amp;quot;&quot;/&gt;&lt;property id=&quot;20307&quot; value=&quot;304&quot;/&gt;&lt;/object&gt;&lt;object type=&quot;3&quot; unique_id=&quot;12885&quot;&gt;&lt;property id=&quot;20148&quot; value=&quot;5&quot;/&gt;&lt;property id=&quot;20300&quot; value=&quot;Slide 50 - &amp;quot;Lipids&amp;quot;&quot;/&gt;&lt;property id=&quot;20307&quot; value=&quot;305&quot;/&gt;&lt;/object&gt;&lt;object type=&quot;3&quot; unique_id=&quot;12886&quot;&gt;&lt;property id=&quot;20148&quot; value=&quot;5&quot;/&gt;&lt;property id=&quot;20300&quot; value=&quot;Slide 51 - &amp;quot;Lipids&amp;quot;&quot;/&gt;&lt;property id=&quot;20307&quot; value=&quot;303&quot;/&gt;&lt;/object&gt;&lt;object type=&quot;3&quot; unique_id=&quot;12887&quot;&gt;&lt;property id=&quot;20148&quot; value=&quot;5&quot;/&gt;&lt;property id=&quot;20300&quot; value=&quot;Slide 52 - &amp;quot;Lipids&amp;quot;&quot;/&gt;&lt;property id=&quot;20307&quot; value=&quot;308&quot;/&gt;&lt;/object&gt;&lt;object type=&quot;3&quot; unique_id=&quot;12888&quot;&gt;&lt;property id=&quot;20148&quot; value=&quot;5&quot;/&gt;&lt;property id=&quot;20300&quot; value=&quot;Slide 53 - &amp;quot;Lipids&amp;quot;&quot;/&gt;&lt;property id=&quot;20307&quot; value=&quot;309&quot;/&gt;&lt;/object&gt;&lt;object type=&quot;3&quot; unique_id=&quot;12889&quot;&gt;&lt;property id=&quot;20148&quot; value=&quot;5&quot;/&gt;&lt;property id=&quot;20300&quot; value=&quot;Slide 54 - &amp;quot;Lipids&amp;quot;&quot;/&gt;&lt;property id=&quot;20307&quot; value=&quot;307&quot;/&gt;&lt;/object&gt;&lt;object type=&quot;3&quot; unique_id=&quot;12890&quot;&gt;&lt;property id=&quot;20148&quot; value=&quot;5&quot;/&gt;&lt;property id=&quot;20300&quot; value=&quot;Slide 55 - &amp;quot;Lipids&amp;quot;&quot;/&gt;&lt;property id=&quot;20307&quot; value=&quot;310&quot;/&gt;&lt;/object&gt;&lt;object type=&quot;3&quot; unique_id=&quot;12891&quot;&gt;&lt;property id=&quot;20148&quot; value=&quot;5&quot;/&gt;&lt;property id=&quot;20300&quot; value=&quot;Slide 56 - &amp;quot;Lipids&amp;quot;&quot;/&gt;&lt;property id=&quot;20307&quot; value=&quot;31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2853</TotalTime>
  <Words>1257</Words>
  <Application>Microsoft Office PowerPoint</Application>
  <PresentationFormat>On-screen Show (4:3)</PresentationFormat>
  <Paragraphs>301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Calibri</vt:lpstr>
      <vt:lpstr>Symbol</vt:lpstr>
      <vt:lpstr>Times New Roman</vt:lpstr>
      <vt:lpstr>Default Design</vt:lpstr>
      <vt:lpstr>The Chemical Building Blocks of Life</vt:lpstr>
      <vt:lpstr>Biological Molecules</vt:lpstr>
      <vt:lpstr>Dehydration Synthesis</vt:lpstr>
      <vt:lpstr>Hydrolysis</vt:lpstr>
      <vt:lpstr>Carbohydrates</vt:lpstr>
      <vt:lpstr>Carbohydrates</vt:lpstr>
      <vt:lpstr>Carbohydrates</vt:lpstr>
      <vt:lpstr>Carbohydrates</vt:lpstr>
      <vt:lpstr>PowerPoint Presentation</vt:lpstr>
      <vt:lpstr>Polysaccharides</vt:lpstr>
      <vt:lpstr>Other Carbohydrates</vt:lpstr>
      <vt:lpstr>Problem with Herbivory</vt:lpstr>
      <vt:lpstr>Carbohydrates</vt:lpstr>
      <vt:lpstr>Carbohydrates</vt:lpstr>
      <vt:lpstr>Carbohydrates</vt:lpstr>
      <vt:lpstr>Nucleic Acids</vt:lpstr>
      <vt:lpstr>Nucleic Acids</vt:lpstr>
      <vt:lpstr>Nucleic Acids</vt:lpstr>
      <vt:lpstr>Nucleic Acids</vt:lpstr>
      <vt:lpstr>Nucleic Acids</vt:lpstr>
      <vt:lpstr>Nucleic Acids</vt:lpstr>
      <vt:lpstr>Nucleic Acids</vt:lpstr>
      <vt:lpstr>Nucleic Acids</vt:lpstr>
      <vt:lpstr>Proteins</vt:lpstr>
      <vt:lpstr>PowerPoint Presentation</vt:lpstr>
      <vt:lpstr>PowerPoint Presentation</vt:lpstr>
      <vt:lpstr>Proteins</vt:lpstr>
      <vt:lpstr>Amino acid structure</vt:lpstr>
      <vt:lpstr>Proteins</vt:lpstr>
      <vt:lpstr>Proteins</vt:lpstr>
      <vt:lpstr>Proteins</vt:lpstr>
      <vt:lpstr>Proteins</vt:lpstr>
      <vt:lpstr>Proteins</vt:lpstr>
      <vt:lpstr>Proteins</vt:lpstr>
      <vt:lpstr>Proteins</vt:lpstr>
      <vt:lpstr>Proteins</vt:lpstr>
      <vt:lpstr>Proteins</vt:lpstr>
      <vt:lpstr>Proteins</vt:lpstr>
      <vt:lpstr>Proteins</vt:lpstr>
      <vt:lpstr>Lipids</vt:lpstr>
      <vt:lpstr>Lipids</vt:lpstr>
      <vt:lpstr>PowerPoint Presentation</vt:lpstr>
      <vt:lpstr>Lipids</vt:lpstr>
      <vt:lpstr>Lipids</vt:lpstr>
      <vt:lpstr>Lipids</vt:lpstr>
      <vt:lpstr>Lipids</vt:lpstr>
      <vt:lpstr>Lipids</vt:lpstr>
      <vt:lpstr>Lipids</vt:lpstr>
      <vt:lpstr>PowerPoint Presentation</vt:lpstr>
      <vt:lpstr>STEROIDS </vt:lpstr>
      <vt:lpstr>Steroids</vt:lpstr>
      <vt:lpstr>Steroids</vt:lpstr>
      <vt:lpstr>Steroids</vt:lpstr>
      <vt:lpstr>Steroids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Novak, Kendrick</cp:lastModifiedBy>
  <cp:revision>84</cp:revision>
  <dcterms:created xsi:type="dcterms:W3CDTF">2003-09-01T15:30:09Z</dcterms:created>
  <dcterms:modified xsi:type="dcterms:W3CDTF">2017-10-09T13:45:22Z</dcterms:modified>
</cp:coreProperties>
</file>